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5" r:id="rId12"/>
    <p:sldId id="279" r:id="rId13"/>
    <p:sldId id="270" r:id="rId14"/>
    <p:sldId id="271" r:id="rId15"/>
    <p:sldId id="275" r:id="rId16"/>
    <p:sldId id="268" r:id="rId17"/>
    <p:sldId id="278" r:id="rId18"/>
    <p:sldId id="267" r:id="rId19"/>
    <p:sldId id="277" r:id="rId20"/>
    <p:sldId id="269" r:id="rId21"/>
    <p:sldId id="28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3"/>
    <p:restoredTop sz="85074"/>
  </p:normalViewPr>
  <p:slideViewPr>
    <p:cSldViewPr snapToGrid="0" snapToObjects="1">
      <p:cViewPr varScale="1">
        <p:scale>
          <a:sx n="75" d="100"/>
          <a:sy n="75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E0527-1777-D349-88C8-91E2E826194E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ECC0E-D5F4-9448-9C70-DD8AD68FB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8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8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tool as solution to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5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Slow down!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4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0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proof!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4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79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2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ECC0E-D5F4-9448-9C70-DD8AD68FB4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4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30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31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4500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53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49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5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0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0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5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39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5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63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0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3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0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74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tiff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8A1A-42C4-CE42-AEE1-A6EE926EB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i="1" cap="none" dirty="0" err="1">
                <a:latin typeface="+mn-lt"/>
              </a:rPr>
              <a:t>Re</a:t>
            </a:r>
            <a:r>
              <a:rPr lang="en-US" cap="none" dirty="0" err="1">
                <a:latin typeface="+mn-lt"/>
              </a:rPr>
              <a:t>QWIRE</a:t>
            </a:r>
            <a:r>
              <a:rPr lang="en-US" cap="none" dirty="0">
                <a:latin typeface="+mn-lt"/>
              </a:rPr>
              <a:t>: </a:t>
            </a:r>
            <a:br>
              <a:rPr lang="en-US" cap="none" dirty="0">
                <a:latin typeface="+mn-lt"/>
              </a:rPr>
            </a:br>
            <a:r>
              <a:rPr lang="en-US" i="1" cap="none" dirty="0">
                <a:latin typeface="+mn-lt"/>
              </a:rPr>
              <a:t>Re</a:t>
            </a:r>
            <a:r>
              <a:rPr lang="en-US" cap="none" dirty="0">
                <a:latin typeface="+mn-lt"/>
              </a:rPr>
              <a:t>asoning About </a:t>
            </a:r>
            <a:r>
              <a:rPr lang="en-US" i="1" cap="none" dirty="0">
                <a:latin typeface="+mn-lt"/>
              </a:rPr>
              <a:t>Re</a:t>
            </a:r>
            <a:r>
              <a:rPr lang="en-US" cap="none" dirty="0">
                <a:latin typeface="+mn-lt"/>
              </a:rPr>
              <a:t>versible Quantum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04349-3ADD-B542-AF4C-9526AACF92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i="1" u="sng" cap="none" dirty="0"/>
              <a:t>R</a:t>
            </a:r>
            <a:r>
              <a:rPr lang="en-US" sz="3200" u="sng" cap="none" dirty="0"/>
              <a:t>obert </a:t>
            </a:r>
            <a:r>
              <a:rPr lang="en-US" sz="3200" i="1" u="sng" cap="none" dirty="0"/>
              <a:t>R</a:t>
            </a:r>
            <a:r>
              <a:rPr lang="en-US" sz="3200" u="sng" cap="none" dirty="0"/>
              <a:t>and</a:t>
            </a:r>
            <a:r>
              <a:rPr lang="en-US" sz="3200" cap="none" dirty="0"/>
              <a:t>, Jennifer </a:t>
            </a:r>
            <a:r>
              <a:rPr lang="en-US" sz="3200" cap="none" dirty="0" err="1"/>
              <a:t>Paykin</a:t>
            </a:r>
            <a:r>
              <a:rPr lang="en-US" sz="3200" cap="none" dirty="0"/>
              <a:t>, </a:t>
            </a:r>
            <a:br>
              <a:rPr lang="en-US" sz="3200" cap="none" dirty="0"/>
            </a:br>
            <a:r>
              <a:rPr lang="en-US" sz="3200" cap="none" dirty="0"/>
              <a:t>Dong-Ho Lee &amp; Steve </a:t>
            </a:r>
            <a:r>
              <a:rPr lang="en-US" sz="3200" cap="none" dirty="0" err="1"/>
              <a:t>Zdancewic</a:t>
            </a:r>
            <a:endParaRPr lang="en-US" sz="3200" cap="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AEDB1-24D9-9E42-A45A-B4DFD626CB44}"/>
              </a:ext>
            </a:extLst>
          </p:cNvPr>
          <p:cNvSpPr txBox="1"/>
          <p:nvPr/>
        </p:nvSpPr>
        <p:spPr>
          <a:xfrm>
            <a:off x="1876424" y="5150223"/>
            <a:ext cx="635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Quantum Physics and Logic,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E0700-39A9-AB40-9FA6-A892CBB4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966" y="3509963"/>
            <a:ext cx="2262268" cy="257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1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F8-0E19-CA49-B032-4320EE6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Suspicious Denotational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879600"/>
                <a:ext cx="9905999" cy="391160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=</m:t>
                    </m:r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𝑚𝑒𝑎𝑠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𝑑𝑖𝑠𝑐𝑎𝑟𝑑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𝑎𝑠𝑠𝑒𝑟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𝑑𝑖𝑠𝑡𝑟𝑢𝑠𝑡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3600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3600" dirty="0"/>
                  <a:t> </a:t>
                </a:r>
              </a:p>
              <a:p>
                <a:endParaRPr lang="en-US" sz="3600" b="0" dirty="0"/>
              </a:p>
              <a:p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879600"/>
                <a:ext cx="9905999" cy="3911601"/>
              </a:xfrm>
              <a:blipFill>
                <a:blip r:embed="rId2"/>
                <a:stretch>
                  <a:fillRect l="-3073" t="-5178" b="-37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47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7D68-656E-E341-88CE-C579A6D7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notionS</a:t>
            </a:r>
            <a:r>
              <a:rPr lang="en-US" dirty="0"/>
              <a:t> of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12900-C40A-7E47-A32A-5C683D646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Syntactic notions</a:t>
            </a:r>
          </a:p>
          <a:p>
            <a:r>
              <a:rPr lang="en-US" sz="3600" dirty="0"/>
              <a:t>Local semantic notions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AA4790A-9246-B843-9FFA-E83FDB9AF48B}"/>
              </a:ext>
            </a:extLst>
          </p:cNvPr>
          <p:cNvCxnSpPr>
            <a:cxnSpLocks/>
          </p:cNvCxnSpPr>
          <p:nvPr/>
        </p:nvCxnSpPr>
        <p:spPr>
          <a:xfrm flipH="1">
            <a:off x="6219978" y="2683197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DDC65A-E081-5045-80E0-407B97B07547}"/>
                  </a:ext>
                </a:extLst>
              </p:cNvPr>
              <p:cNvSpPr txBox="1"/>
              <p:nvPr/>
            </p:nvSpPr>
            <p:spPr>
              <a:xfrm>
                <a:off x="5796852" y="2401887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DDC65A-E081-5045-80E0-407B97B07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852" y="2401887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185A77-5610-854C-8C33-AD711E3D6D3E}"/>
                  </a:ext>
                </a:extLst>
              </p:cNvPr>
              <p:cNvSpPr txBox="1"/>
              <p:nvPr/>
            </p:nvSpPr>
            <p:spPr>
              <a:xfrm>
                <a:off x="10345126" y="2401887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185A77-5610-854C-8C33-AD711E3D6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126" y="2401887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6359C5A0-C5FC-B243-9A7F-F77496591D65}"/>
              </a:ext>
            </a:extLst>
          </p:cNvPr>
          <p:cNvSpPr/>
          <p:nvPr/>
        </p:nvSpPr>
        <p:spPr>
          <a:xfrm>
            <a:off x="8112036" y="258879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A67524-F0FA-EE48-B134-8F22636BF723}"/>
              </a:ext>
            </a:extLst>
          </p:cNvPr>
          <p:cNvCxnSpPr>
            <a:cxnSpLocks/>
          </p:cNvCxnSpPr>
          <p:nvPr/>
        </p:nvCxnSpPr>
        <p:spPr>
          <a:xfrm flipV="1">
            <a:off x="8197238" y="2736103"/>
            <a:ext cx="4802" cy="4812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07E4AC-7360-0B48-8DC1-C158829A8D8F}"/>
              </a:ext>
            </a:extLst>
          </p:cNvPr>
          <p:cNvCxnSpPr>
            <a:cxnSpLocks/>
          </p:cNvCxnSpPr>
          <p:nvPr/>
        </p:nvCxnSpPr>
        <p:spPr>
          <a:xfrm flipH="1">
            <a:off x="2099734" y="4495068"/>
            <a:ext cx="1947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85FCE8-6B53-AD4A-BB8F-811538BD1F7F}"/>
                  </a:ext>
                </a:extLst>
              </p:cNvPr>
              <p:cNvSpPr txBox="1"/>
              <p:nvPr/>
            </p:nvSpPr>
            <p:spPr>
              <a:xfrm>
                <a:off x="4205294" y="4248846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85FCE8-6B53-AD4A-BB8F-811538BD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94" y="4248846"/>
                <a:ext cx="327013" cy="492443"/>
              </a:xfrm>
              <a:prstGeom prst="rect">
                <a:avLst/>
              </a:prstGeom>
              <a:blipFill>
                <a:blip r:embed="rId4"/>
                <a:stretch>
                  <a:fillRect l="-22222" r="-2222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AC444B1-AEFC-564F-8D58-B2DE97F3B8FB}"/>
              </a:ext>
            </a:extLst>
          </p:cNvPr>
          <p:cNvSpPr txBox="1"/>
          <p:nvPr/>
        </p:nvSpPr>
        <p:spPr>
          <a:xfrm>
            <a:off x="2506136" y="4414970"/>
            <a:ext cx="1044710" cy="72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9307D6-EFEE-7B4E-9706-6523DEE3D28B}"/>
              </a:ext>
            </a:extLst>
          </p:cNvPr>
          <p:cNvCxnSpPr>
            <a:cxnSpLocks/>
          </p:cNvCxnSpPr>
          <p:nvPr/>
        </p:nvCxnSpPr>
        <p:spPr>
          <a:xfrm flipH="1">
            <a:off x="2099737" y="5070796"/>
            <a:ext cx="1947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8B3E7-F667-6248-9B2E-4AF7F3AFFB2A}"/>
              </a:ext>
            </a:extLst>
          </p:cNvPr>
          <p:cNvCxnSpPr>
            <a:cxnSpLocks/>
          </p:cNvCxnSpPr>
          <p:nvPr/>
        </p:nvCxnSpPr>
        <p:spPr>
          <a:xfrm flipH="1">
            <a:off x="6818483" y="4476918"/>
            <a:ext cx="194733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94E45-F9EF-074F-9F14-C69B5E031EA2}"/>
                  </a:ext>
                </a:extLst>
              </p:cNvPr>
              <p:cNvSpPr txBox="1"/>
              <p:nvPr/>
            </p:nvSpPr>
            <p:spPr>
              <a:xfrm>
                <a:off x="10637250" y="4234243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94E45-F9EF-074F-9F14-C69B5E031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50" y="4234243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4A2A9F-4F1D-C948-AC90-1C7A76D280E1}"/>
              </a:ext>
            </a:extLst>
          </p:cNvPr>
          <p:cNvCxnSpPr>
            <a:cxnSpLocks/>
          </p:cNvCxnSpPr>
          <p:nvPr/>
        </p:nvCxnSpPr>
        <p:spPr>
          <a:xfrm flipH="1">
            <a:off x="6818487" y="5052646"/>
            <a:ext cx="398226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83FCB50-5754-9B48-9FD3-16D558AB6422}"/>
              </a:ext>
            </a:extLst>
          </p:cNvPr>
          <p:cNvGrpSpPr/>
          <p:nvPr/>
        </p:nvGrpSpPr>
        <p:grpSpPr>
          <a:xfrm>
            <a:off x="8765816" y="4260872"/>
            <a:ext cx="445917" cy="463484"/>
            <a:chOff x="8765816" y="5022867"/>
            <a:chExt cx="445917" cy="46348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2C9B1B-7911-A34B-B986-7491DA170A3E}"/>
                </a:ext>
              </a:extLst>
            </p:cNvPr>
            <p:cNvSpPr/>
            <p:nvPr/>
          </p:nvSpPr>
          <p:spPr>
            <a:xfrm>
              <a:off x="8765816" y="5022867"/>
              <a:ext cx="445917" cy="3874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75455FD7-4258-B14D-BD0D-974DFDBFA862}"/>
                </a:ext>
              </a:extLst>
            </p:cNvPr>
            <p:cNvSpPr/>
            <p:nvPr/>
          </p:nvSpPr>
          <p:spPr>
            <a:xfrm>
              <a:off x="8810790" y="5173719"/>
              <a:ext cx="356314" cy="312632"/>
            </a:xfrm>
            <a:prstGeom prst="blockArc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97C8C4-929C-2840-80CD-BBFC33D697CE}"/>
                </a:ext>
              </a:extLst>
            </p:cNvPr>
            <p:cNvCxnSpPr/>
            <p:nvPr/>
          </p:nvCxnSpPr>
          <p:spPr>
            <a:xfrm flipV="1">
              <a:off x="8946843" y="5098075"/>
              <a:ext cx="242575" cy="23706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9DC6B8-EE08-C043-A30D-9BA86D89A8D1}"/>
              </a:ext>
            </a:extLst>
          </p:cNvPr>
          <p:cNvCxnSpPr>
            <a:cxnSpLocks/>
          </p:cNvCxnSpPr>
          <p:nvPr/>
        </p:nvCxnSpPr>
        <p:spPr>
          <a:xfrm flipH="1">
            <a:off x="9211735" y="4490669"/>
            <a:ext cx="3217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3F4260-8CD1-FC41-A83C-112D75AC589D}"/>
              </a:ext>
            </a:extLst>
          </p:cNvPr>
          <p:cNvCxnSpPr>
            <a:cxnSpLocks/>
          </p:cNvCxnSpPr>
          <p:nvPr/>
        </p:nvCxnSpPr>
        <p:spPr>
          <a:xfrm flipV="1">
            <a:off x="9516537" y="4404787"/>
            <a:ext cx="0" cy="1705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F03437-438B-4C4E-99D2-582DF92297CD}"/>
              </a:ext>
            </a:extLst>
          </p:cNvPr>
          <p:cNvCxnSpPr>
            <a:cxnSpLocks/>
          </p:cNvCxnSpPr>
          <p:nvPr/>
        </p:nvCxnSpPr>
        <p:spPr>
          <a:xfrm flipH="1">
            <a:off x="10243638" y="4490063"/>
            <a:ext cx="32173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714C77-4541-9C4D-976B-A873863E01F3}"/>
              </a:ext>
            </a:extLst>
          </p:cNvPr>
          <p:cNvCxnSpPr>
            <a:cxnSpLocks/>
          </p:cNvCxnSpPr>
          <p:nvPr/>
        </p:nvCxnSpPr>
        <p:spPr>
          <a:xfrm flipV="1">
            <a:off x="10243640" y="4404791"/>
            <a:ext cx="0" cy="1705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DAFAD1-02A4-C247-B94A-31060B494643}"/>
              </a:ext>
            </a:extLst>
          </p:cNvPr>
          <p:cNvGrpSpPr/>
          <p:nvPr/>
        </p:nvGrpSpPr>
        <p:grpSpPr>
          <a:xfrm>
            <a:off x="1778000" y="4114804"/>
            <a:ext cx="440267" cy="1439333"/>
            <a:chOff x="1778000" y="4876799"/>
            <a:chExt cx="440267" cy="1439333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73FE9AB4-51D6-8942-9ECB-2C24933853CB}"/>
                </a:ext>
              </a:extLst>
            </p:cNvPr>
            <p:cNvSpPr/>
            <p:nvPr/>
          </p:nvSpPr>
          <p:spPr>
            <a:xfrm>
              <a:off x="1778000" y="4876799"/>
              <a:ext cx="440267" cy="1439333"/>
            </a:xfrm>
            <a:prstGeom prst="leftBracke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Bracket 50">
              <a:extLst>
                <a:ext uri="{FF2B5EF4-FFF2-40B4-BE49-F238E27FC236}">
                  <a16:creationId xmlns:a16="http://schemas.microsoft.com/office/drawing/2014/main" id="{2C0E166B-6CD5-6C4C-AECA-B2BF95327253}"/>
                </a:ext>
              </a:extLst>
            </p:cNvPr>
            <p:cNvSpPr/>
            <p:nvPr/>
          </p:nvSpPr>
          <p:spPr>
            <a:xfrm>
              <a:off x="1998133" y="4876799"/>
              <a:ext cx="220134" cy="1439333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3AE368-194D-6A4B-8396-60A23D128E6C}"/>
              </a:ext>
            </a:extLst>
          </p:cNvPr>
          <p:cNvGrpSpPr/>
          <p:nvPr/>
        </p:nvGrpSpPr>
        <p:grpSpPr>
          <a:xfrm>
            <a:off x="6422105" y="4048506"/>
            <a:ext cx="440267" cy="1439333"/>
            <a:chOff x="1778000" y="4876799"/>
            <a:chExt cx="440267" cy="1439333"/>
          </a:xfrm>
        </p:grpSpPr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2C72543A-9C63-EF40-B1A6-A26537E1DE4B}"/>
                </a:ext>
              </a:extLst>
            </p:cNvPr>
            <p:cNvSpPr/>
            <p:nvPr/>
          </p:nvSpPr>
          <p:spPr>
            <a:xfrm>
              <a:off x="1778000" y="4876799"/>
              <a:ext cx="440267" cy="1439333"/>
            </a:xfrm>
            <a:prstGeom prst="leftBracke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D4D94701-4EAB-F048-B777-FAD125904A04}"/>
                </a:ext>
              </a:extLst>
            </p:cNvPr>
            <p:cNvSpPr/>
            <p:nvPr/>
          </p:nvSpPr>
          <p:spPr>
            <a:xfrm>
              <a:off x="1998133" y="4876799"/>
              <a:ext cx="220134" cy="1439333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5684B5-BECD-274E-BDB8-922B6297630C}"/>
              </a:ext>
            </a:extLst>
          </p:cNvPr>
          <p:cNvGrpSpPr/>
          <p:nvPr/>
        </p:nvGrpSpPr>
        <p:grpSpPr>
          <a:xfrm rot="10800000">
            <a:off x="4549687" y="4114803"/>
            <a:ext cx="440267" cy="1439333"/>
            <a:chOff x="1778000" y="4876799"/>
            <a:chExt cx="440267" cy="1439333"/>
          </a:xfrm>
        </p:grpSpPr>
        <p:sp>
          <p:nvSpPr>
            <p:cNvPr id="57" name="Left Bracket 56">
              <a:extLst>
                <a:ext uri="{FF2B5EF4-FFF2-40B4-BE49-F238E27FC236}">
                  <a16:creationId xmlns:a16="http://schemas.microsoft.com/office/drawing/2014/main" id="{49BE78A6-CD68-1346-9D5D-76697B5BE413}"/>
                </a:ext>
              </a:extLst>
            </p:cNvPr>
            <p:cNvSpPr/>
            <p:nvPr/>
          </p:nvSpPr>
          <p:spPr>
            <a:xfrm>
              <a:off x="1778000" y="4876799"/>
              <a:ext cx="440267" cy="1439333"/>
            </a:xfrm>
            <a:prstGeom prst="leftBracke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15D1CF6B-7655-6640-9483-F61BBA20762A}"/>
                </a:ext>
              </a:extLst>
            </p:cNvPr>
            <p:cNvSpPr/>
            <p:nvPr/>
          </p:nvSpPr>
          <p:spPr>
            <a:xfrm>
              <a:off x="1998133" y="4876799"/>
              <a:ext cx="220134" cy="1439333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48DF17-18AA-774A-B4F2-73521AA578B9}"/>
              </a:ext>
            </a:extLst>
          </p:cNvPr>
          <p:cNvGrpSpPr/>
          <p:nvPr/>
        </p:nvGrpSpPr>
        <p:grpSpPr>
          <a:xfrm rot="10800000">
            <a:off x="10946619" y="4048506"/>
            <a:ext cx="440267" cy="1439333"/>
            <a:chOff x="1778000" y="4876799"/>
            <a:chExt cx="440267" cy="1439333"/>
          </a:xfrm>
        </p:grpSpPr>
        <p:sp>
          <p:nvSpPr>
            <p:cNvPr id="60" name="Left Bracket 59">
              <a:extLst>
                <a:ext uri="{FF2B5EF4-FFF2-40B4-BE49-F238E27FC236}">
                  <a16:creationId xmlns:a16="http://schemas.microsoft.com/office/drawing/2014/main" id="{CB934A83-A321-6048-B8E7-68E1FA517324}"/>
                </a:ext>
              </a:extLst>
            </p:cNvPr>
            <p:cNvSpPr/>
            <p:nvPr/>
          </p:nvSpPr>
          <p:spPr>
            <a:xfrm>
              <a:off x="1778000" y="4876799"/>
              <a:ext cx="440267" cy="1439333"/>
            </a:xfrm>
            <a:prstGeom prst="leftBracke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 Bracket 60">
              <a:extLst>
                <a:ext uri="{FF2B5EF4-FFF2-40B4-BE49-F238E27FC236}">
                  <a16:creationId xmlns:a16="http://schemas.microsoft.com/office/drawing/2014/main" id="{DB013E4D-F1C1-504E-BA2C-3C2178790843}"/>
                </a:ext>
              </a:extLst>
            </p:cNvPr>
            <p:cNvSpPr/>
            <p:nvPr/>
          </p:nvSpPr>
          <p:spPr>
            <a:xfrm>
              <a:off x="1998133" y="4876799"/>
              <a:ext cx="220134" cy="1439333"/>
            </a:xfrm>
            <a:prstGeom prst="leftBracke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3C9674-7ABA-E747-8893-47B27204467D}"/>
                  </a:ext>
                </a:extLst>
              </p:cNvPr>
              <p:cNvSpPr txBox="1"/>
              <p:nvPr/>
            </p:nvSpPr>
            <p:spPr>
              <a:xfrm>
                <a:off x="9875350" y="4234243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3C9674-7ABA-E747-8893-47B272044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5350" y="4234243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C1824C-59F0-6149-9A31-EC212E008740}"/>
              </a:ext>
            </a:extLst>
          </p:cNvPr>
          <p:cNvCxnSpPr>
            <a:cxnSpLocks/>
          </p:cNvCxnSpPr>
          <p:nvPr/>
        </p:nvCxnSpPr>
        <p:spPr>
          <a:xfrm flipH="1">
            <a:off x="5326204" y="4827752"/>
            <a:ext cx="76075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35473B0-D9EA-9048-AAE2-DC434C4EFB43}"/>
              </a:ext>
            </a:extLst>
          </p:cNvPr>
          <p:cNvCxnSpPr>
            <a:cxnSpLocks/>
          </p:cNvCxnSpPr>
          <p:nvPr/>
        </p:nvCxnSpPr>
        <p:spPr>
          <a:xfrm flipH="1">
            <a:off x="5326204" y="4573146"/>
            <a:ext cx="76075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3200A0C-413D-294B-809B-21CFE5343676}"/>
              </a:ext>
            </a:extLst>
          </p:cNvPr>
          <p:cNvGrpSpPr/>
          <p:nvPr/>
        </p:nvGrpSpPr>
        <p:grpSpPr>
          <a:xfrm>
            <a:off x="7100588" y="2529742"/>
            <a:ext cx="288000" cy="288000"/>
            <a:chOff x="7100588" y="2529742"/>
            <a:chExt cx="288000" cy="28800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BF69C46-7977-E247-9CC2-7D9BDAC0BEA1}"/>
                </a:ext>
              </a:extLst>
            </p:cNvPr>
            <p:cNvSpPr/>
            <p:nvPr/>
          </p:nvSpPr>
          <p:spPr>
            <a:xfrm>
              <a:off x="7100588" y="2529742"/>
              <a:ext cx="288000" cy="28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007C4F-4187-BB42-A299-CE1EA69D3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600" y="2529742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2B92794-5144-5E4C-80DE-76860C101923}"/>
              </a:ext>
            </a:extLst>
          </p:cNvPr>
          <p:cNvGrpSpPr/>
          <p:nvPr/>
        </p:nvGrpSpPr>
        <p:grpSpPr>
          <a:xfrm>
            <a:off x="9143564" y="2529742"/>
            <a:ext cx="288000" cy="288000"/>
            <a:chOff x="7100588" y="2529742"/>
            <a:chExt cx="288000" cy="28800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24AEC68-A5A6-F04B-B910-D62D79EDC064}"/>
                </a:ext>
              </a:extLst>
            </p:cNvPr>
            <p:cNvSpPr/>
            <p:nvPr/>
          </p:nvSpPr>
          <p:spPr>
            <a:xfrm>
              <a:off x="7100588" y="2529742"/>
              <a:ext cx="288000" cy="288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645300-315E-1E4D-952A-DEC143B31C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39600" y="2529742"/>
              <a:ext cx="0" cy="28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0D06C78-D98D-A042-9359-FB42117DC436}"/>
              </a:ext>
            </a:extLst>
          </p:cNvPr>
          <p:cNvSpPr txBox="1"/>
          <p:nvPr/>
        </p:nvSpPr>
        <p:spPr>
          <a:xfrm>
            <a:off x="7130222" y="4398038"/>
            <a:ext cx="1044710" cy="720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59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8" grpId="0"/>
      <p:bldP spid="21" grpId="0" animBg="1"/>
      <p:bldP spid="31" grpId="0"/>
      <p:bldP spid="62" grpId="0"/>
      <p:bldP spid="7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FEBC5-71F4-C74D-A832-4FA4C90F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29170-E912-D04B-9C74-9C9C7D5946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𝑎𝑠𝑠𝑒𝑟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𝑡𝑟𝑢𝑠𝑡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𝑎𝑠𝑠𝑒𝑟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𝑑𝑖𝑠𝑡𝑟𝑢𝑠𝑡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3600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29170-E912-D04B-9C74-9C9C7D5946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73" t="-2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40BC0EF-586F-5C42-ABFD-946C95022041}"/>
              </a:ext>
            </a:extLst>
          </p:cNvPr>
          <p:cNvSpPr/>
          <p:nvPr/>
        </p:nvSpPr>
        <p:spPr>
          <a:xfrm>
            <a:off x="5418666" y="1845733"/>
            <a:ext cx="1964267" cy="2421467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9E4FFBD4-E6AE-364B-B67E-A9F8756682AC}"/>
              </a:ext>
            </a:extLst>
          </p:cNvPr>
          <p:cNvSpPr/>
          <p:nvPr/>
        </p:nvSpPr>
        <p:spPr>
          <a:xfrm>
            <a:off x="7538773" y="2743200"/>
            <a:ext cx="1625600" cy="140546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7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1EDE-4FC1-A940-BCB3-E5A47474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Safety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58423"/>
                <a:ext cx="9905999" cy="3541714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𝑡𝑟𝑢𝑠𝑡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𝑑𝑖𝑠𝑡𝑟𝑢𝑠𝑡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58423"/>
                <a:ext cx="9905999" cy="3541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75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1EDE-4FC1-A940-BCB3-E5A47474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Trace-Preserving Safety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758423"/>
                <a:ext cx="9905999" cy="3541714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=1→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𝑡𝑟𝑎𝑐𝑒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𝑡𝑟𝑢𝑠𝑡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758423"/>
                <a:ext cx="9905999" cy="354171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08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1EDE-4FC1-A940-BCB3-E5A47474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Trace-Preserving Safety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982131"/>
                <a:ext cx="9905999" cy="5548765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𝑡𝑟𝑢𝑠𝑡</m:t>
                          </m:r>
                        </m:sub>
                      </m:sSub>
                      <m:r>
                        <a:rPr lang="en-US" sz="5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5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i="1">
                              <a:latin typeface="Cambria Math" panose="02040503050406030204" pitchFamily="18" charset="0"/>
                            </a:rPr>
                            <m:t>𝑑𝑖𝑠𝑡𝑟𝑢𝑠𝑡</m:t>
                          </m:r>
                        </m:sub>
                      </m:sSub>
                    </m:oMath>
                  </m:oMathPara>
                </a14:m>
                <a:endParaRPr lang="en-US" sz="54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66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=1→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𝑡𝑟𝑎𝑐𝑒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⟦"/>
                              <m:endChr m:val="⟧"/>
                              <m:ctrlPr>
                                <a:rPr lang="en-US" sz="5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𝑡𝑟𝑢𝑠𝑡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BE0E1-8CA3-9449-8084-65FC1A26C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982131"/>
                <a:ext cx="9905999" cy="554876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CAA345-0157-C345-AA57-88D089961331}"/>
                  </a:ext>
                </a:extLst>
              </p:cNvPr>
              <p:cNvSpPr txBox="1"/>
              <p:nvPr/>
            </p:nvSpPr>
            <p:spPr>
              <a:xfrm>
                <a:off x="6485467" y="2624665"/>
                <a:ext cx="27258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𝑡𝑟𝑎𝑐𝑒</m:t>
                      </m:r>
                      <m:r>
                        <a:rPr lang="en-US" sz="4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44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CAA345-0157-C345-AA57-88D08996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467" y="2624665"/>
                <a:ext cx="2725811" cy="769441"/>
              </a:xfrm>
              <a:prstGeom prst="rect">
                <a:avLst/>
              </a:prstGeom>
              <a:blipFill>
                <a:blip r:embed="rId4"/>
                <a:stretch>
                  <a:fillRect r="-465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76BCC4-3A60-734D-9577-94EB4BCE4018}"/>
                  </a:ext>
                </a:extLst>
              </p:cNvPr>
              <p:cNvSpPr txBox="1"/>
              <p:nvPr/>
            </p:nvSpPr>
            <p:spPr>
              <a:xfrm>
                <a:off x="3747070" y="5435599"/>
                <a:ext cx="46946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𝑛𝑜𝑛</m:t>
                      </m:r>
                      <m:r>
                        <a:rPr lang="en-US" sz="4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4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𝑖𝑛𝑐𝑟𝑒𝑎𝑠𝑖𝑛𝑔</m:t>
                      </m:r>
                    </m:oMath>
                  </m:oMathPara>
                </a14:m>
                <a:endParaRPr lang="en-US" sz="44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76BCC4-3A60-734D-9577-94EB4BCE4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070" y="5435599"/>
                <a:ext cx="4694683" cy="769441"/>
              </a:xfrm>
              <a:prstGeom prst="rect">
                <a:avLst/>
              </a:prstGeom>
              <a:blipFill>
                <a:blip r:embed="rId5"/>
                <a:stretch>
                  <a:fillRect r="-1078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59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446C-9861-3A47-B0A3-98FF90E5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Sufficient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04E0-5410-194F-B3B1-912E5F552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Inverted </a:t>
            </a:r>
            <a:r>
              <a:rPr lang="en-US" sz="3600" dirty="0" err="1"/>
              <a:t>Unitaries</a:t>
            </a:r>
            <a:endParaRPr lang="en-US" sz="3600" dirty="0"/>
          </a:p>
          <a:p>
            <a:pPr marL="0" indent="0">
              <a:buNone/>
            </a:pPr>
            <a:endParaRPr lang="en-US" sz="1200" dirty="0"/>
          </a:p>
          <a:p>
            <a:r>
              <a:rPr lang="en-US" sz="3600" dirty="0"/>
              <a:t>Restricted Inverse </a:t>
            </a:r>
            <a:br>
              <a:rPr lang="en-US" sz="3600" dirty="0"/>
            </a:br>
            <a:r>
              <a:rPr lang="en-US" sz="3600" dirty="0"/>
              <a:t>[Amy et al 2017]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C810B-1851-C441-A8D4-FE98B89FB6B3}"/>
              </a:ext>
            </a:extLst>
          </p:cNvPr>
          <p:cNvCxnSpPr>
            <a:cxnSpLocks/>
          </p:cNvCxnSpPr>
          <p:nvPr/>
        </p:nvCxnSpPr>
        <p:spPr>
          <a:xfrm flipH="1">
            <a:off x="5932020" y="2653397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2F6A3-FA4C-3640-B418-5A35E7E3FC93}"/>
                  </a:ext>
                </a:extLst>
              </p:cNvPr>
              <p:cNvSpPr txBox="1"/>
              <p:nvPr/>
            </p:nvSpPr>
            <p:spPr>
              <a:xfrm>
                <a:off x="5508894" y="2372087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C2F6A3-FA4C-3640-B418-5A35E7E3F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894" y="2372087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25926" r="-22222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3AD50-5C7B-FA44-A95C-256D85698631}"/>
                  </a:ext>
                </a:extLst>
              </p:cNvPr>
              <p:cNvSpPr txBox="1"/>
              <p:nvPr/>
            </p:nvSpPr>
            <p:spPr>
              <a:xfrm>
                <a:off x="10057168" y="2372087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3AD50-5C7B-FA44-A95C-256D85698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168" y="2372087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30769" r="-2307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7E098D-032D-9243-98DD-D94CF25761E1}"/>
              </a:ext>
            </a:extLst>
          </p:cNvPr>
          <p:cNvCxnSpPr>
            <a:cxnSpLocks/>
          </p:cNvCxnSpPr>
          <p:nvPr/>
        </p:nvCxnSpPr>
        <p:spPr>
          <a:xfrm flipH="1" flipV="1">
            <a:off x="6518779" y="3956523"/>
            <a:ext cx="2980265" cy="194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A4CC03-7761-2146-931E-27BEF753E9F3}"/>
                  </a:ext>
                </a:extLst>
              </p:cNvPr>
              <p:cNvSpPr txBox="1"/>
              <p:nvPr/>
            </p:nvSpPr>
            <p:spPr>
              <a:xfrm>
                <a:off x="6135028" y="3668165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A4CC03-7761-2146-931E-27BEF753E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028" y="3668165"/>
                <a:ext cx="327013" cy="492443"/>
              </a:xfrm>
              <a:prstGeom prst="rect">
                <a:avLst/>
              </a:prstGeom>
              <a:blipFill>
                <a:blip r:embed="rId4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71C116D-F5AA-724F-90FB-0DFD2F720950}"/>
              </a:ext>
            </a:extLst>
          </p:cNvPr>
          <p:cNvSpPr/>
          <p:nvPr/>
        </p:nvSpPr>
        <p:spPr>
          <a:xfrm>
            <a:off x="7875173" y="3862124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3D490D-1B7A-2E43-8027-28EF26FBC4BB}"/>
              </a:ext>
            </a:extLst>
          </p:cNvPr>
          <p:cNvCxnSpPr>
            <a:cxnSpLocks/>
            <a:endCxn id="13" idx="4"/>
          </p:cNvCxnSpPr>
          <p:nvPr/>
        </p:nvCxnSpPr>
        <p:spPr>
          <a:xfrm flipV="1">
            <a:off x="7965173" y="4042124"/>
            <a:ext cx="0" cy="61378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E23FAF-D8BF-AE44-BD93-888B549B7031}"/>
              </a:ext>
            </a:extLst>
          </p:cNvPr>
          <p:cNvSpPr txBox="1"/>
          <p:nvPr/>
        </p:nvSpPr>
        <p:spPr>
          <a:xfrm>
            <a:off x="7067932" y="3791276"/>
            <a:ext cx="486000" cy="900000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 C </a:t>
            </a:r>
            <a:endParaRPr lang="en-US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8D2BEA1-A2AB-6B48-AEE3-425AEF629143}"/>
              </a:ext>
            </a:extLst>
          </p:cNvPr>
          <p:cNvSpPr/>
          <p:nvPr/>
        </p:nvSpPr>
        <p:spPr>
          <a:xfrm>
            <a:off x="7829797" y="4387710"/>
            <a:ext cx="288000" cy="28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3029D0-D96A-014B-98E8-76BAF9AC038B}"/>
              </a:ext>
            </a:extLst>
          </p:cNvPr>
          <p:cNvCxnSpPr>
            <a:cxnSpLocks/>
          </p:cNvCxnSpPr>
          <p:nvPr/>
        </p:nvCxnSpPr>
        <p:spPr>
          <a:xfrm flipH="1">
            <a:off x="6518782" y="4532251"/>
            <a:ext cx="272626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D4C753-EDE2-1441-B4F5-C4BB9BEBE36D}"/>
              </a:ext>
            </a:extLst>
          </p:cNvPr>
          <p:cNvSpPr txBox="1"/>
          <p:nvPr/>
        </p:nvSpPr>
        <p:spPr>
          <a:xfrm>
            <a:off x="8437290" y="3801604"/>
            <a:ext cx="486000" cy="900000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n-US" b="1" baseline="30000" dirty="0">
                <a:solidFill>
                  <a:schemeClr val="tx2">
                    <a:lumMod val="50000"/>
                  </a:schemeClr>
                </a:solidFill>
              </a:rPr>
              <a:t>-1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1B8C81-60FD-C041-9EE5-4A766B78B390}"/>
                  </a:ext>
                </a:extLst>
              </p:cNvPr>
              <p:cNvSpPr txBox="1"/>
              <p:nvPr/>
            </p:nvSpPr>
            <p:spPr>
              <a:xfrm>
                <a:off x="9600874" y="3679807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1B8C81-60FD-C041-9EE5-4A766B78B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74" y="3679807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30769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672924-B0F0-8446-B08E-EFEBFEE12FE2}"/>
                  </a:ext>
                </a:extLst>
              </p:cNvPr>
              <p:cNvSpPr txBox="1"/>
              <p:nvPr/>
            </p:nvSpPr>
            <p:spPr>
              <a:xfrm>
                <a:off x="6885603" y="2418159"/>
                <a:ext cx="628367" cy="4531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672924-B0F0-8446-B08E-EFEBFEE12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03" y="2418159"/>
                <a:ext cx="628367" cy="453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BBAB20-180C-964B-9FFA-572EFF59C874}"/>
                  </a:ext>
                </a:extLst>
              </p:cNvPr>
              <p:cNvSpPr txBox="1"/>
              <p:nvPr/>
            </p:nvSpPr>
            <p:spPr>
              <a:xfrm>
                <a:off x="8269911" y="2409118"/>
                <a:ext cx="670312" cy="47121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BBAB20-180C-964B-9FFA-572EFF59C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911" y="2409118"/>
                <a:ext cx="670312" cy="471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57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 animBg="1"/>
      <p:bldP spid="15" grpId="0" animBg="1"/>
      <p:bldP spid="16" grpId="0" animBg="1"/>
      <p:bldP spid="18" grpId="0" animBg="1"/>
      <p:bldP spid="21" grpId="0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4E9D-77DF-1C46-87EB-C3B41D32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2190-0132-454E-943A-60F21F5D5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153" y="2249487"/>
            <a:ext cx="9905999" cy="35417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Definition compile (b : </a:t>
            </a:r>
            <a:r>
              <a:rPr lang="en-US" dirty="0" err="1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bexp</a:t>
            </a: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) (</a:t>
            </a:r>
            <a:r>
              <a:rPr lang="en-US" dirty="0" err="1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qs</a:t>
            </a: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, q) :=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| b1 &amp; b2  =&gt; q1 &lt;- init0;</a:t>
            </a:r>
            <a:endParaRPr lang="el-GR" dirty="0">
              <a:latin typeface="Courier New" panose="02070309020205020404" pitchFamily="49" charset="0"/>
              <a:ea typeface="Code2000" panose="02000600000000000000" pitchFamily="2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	         q2 &lt;- init0;</a:t>
            </a:r>
          </a:p>
          <a:p>
            <a:pPr marL="0" indent="0">
              <a:buNone/>
            </a:pP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             </a:t>
            </a: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(qs,q1) &lt;- compile b1 (qs,q1)</a:t>
            </a: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  <a:ea typeface="Code2000" panose="02000600000000000000" pitchFamily="2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             (qs,q2) &lt;- compile b2</a:t>
            </a: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(qs,q2)</a:t>
            </a: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             </a:t>
            </a: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(q1,q2,q) &lt;- CCNOT (q1,q2,q)</a:t>
            </a:r>
            <a:endParaRPr lang="el-GR" dirty="0">
              <a:latin typeface="Courier New" panose="02070309020205020404" pitchFamily="49" charset="0"/>
              <a:ea typeface="Code2000" panose="02000600000000000000" pitchFamily="2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	        assert0 q2</a:t>
            </a:r>
            <a:r>
              <a:rPr lang="el-GR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;</a:t>
            </a:r>
            <a:endParaRPr lang="en-US" dirty="0">
              <a:latin typeface="Courier New" panose="02070309020205020404" pitchFamily="49" charset="0"/>
              <a:ea typeface="Code2000" panose="02000600000000000000" pitchFamily="2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ea typeface="Code2000" panose="02000600000000000000" pitchFamily="2" charset="-128"/>
                <a:cs typeface="Courier New" panose="02070309020205020404" pitchFamily="49" charset="0"/>
              </a:rPr>
              <a:t>              assert0 q1</a:t>
            </a:r>
            <a:endParaRPr lang="el-GR" dirty="0">
              <a:latin typeface="Courier New" panose="02070309020205020404" pitchFamily="49" charset="0"/>
              <a:ea typeface="Code2000" panose="02000600000000000000" pitchFamily="2" charset="-128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7611A5-14DC-3346-B6FD-DEAB7A6DC9FC}"/>
              </a:ext>
            </a:extLst>
          </p:cNvPr>
          <p:cNvCxnSpPr>
            <a:cxnSpLocks/>
          </p:cNvCxnSpPr>
          <p:nvPr/>
        </p:nvCxnSpPr>
        <p:spPr>
          <a:xfrm flipH="1">
            <a:off x="7731247" y="2378398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9F4B40-51B0-0B4C-96F3-BE4CAB4DDE14}"/>
              </a:ext>
            </a:extLst>
          </p:cNvPr>
          <p:cNvCxnSpPr>
            <a:cxnSpLocks/>
          </p:cNvCxnSpPr>
          <p:nvPr/>
        </p:nvCxnSpPr>
        <p:spPr>
          <a:xfrm flipH="1">
            <a:off x="7731247" y="3208131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0544F5-F2F2-FF41-8DAD-4D4CD6C90A3B}"/>
              </a:ext>
            </a:extLst>
          </p:cNvPr>
          <p:cNvCxnSpPr>
            <a:cxnSpLocks/>
          </p:cNvCxnSpPr>
          <p:nvPr/>
        </p:nvCxnSpPr>
        <p:spPr>
          <a:xfrm flipH="1" flipV="1">
            <a:off x="8771464" y="4020345"/>
            <a:ext cx="1930400" cy="9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CC82AA-6FCB-AE4C-90D6-852F0256514F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9728697" y="4043640"/>
            <a:ext cx="7967" cy="19218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7A0997E-0A99-D04B-8F22-258168435BCF}"/>
              </a:ext>
            </a:extLst>
          </p:cNvPr>
          <p:cNvSpPr/>
          <p:nvPr/>
        </p:nvSpPr>
        <p:spPr>
          <a:xfrm>
            <a:off x="9548697" y="5605532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722F46-38EF-7940-A731-66886650C4A2}"/>
                  </a:ext>
                </a:extLst>
              </p:cNvPr>
              <p:cNvSpPr txBox="1"/>
              <p:nvPr/>
            </p:nvSpPr>
            <p:spPr>
              <a:xfrm>
                <a:off x="7308121" y="2097088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722F46-38EF-7940-A731-66886650C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121" y="2097088"/>
                <a:ext cx="329834" cy="492443"/>
              </a:xfrm>
              <a:prstGeom prst="rect">
                <a:avLst/>
              </a:prstGeom>
              <a:blipFill>
                <a:blip r:embed="rId3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51AC65-D7D7-EF46-B5E2-661A7CC87014}"/>
                  </a:ext>
                </a:extLst>
              </p:cNvPr>
              <p:cNvSpPr txBox="1"/>
              <p:nvPr/>
            </p:nvSpPr>
            <p:spPr>
              <a:xfrm>
                <a:off x="7301739" y="5473089"/>
                <a:ext cx="33304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51AC65-D7D7-EF46-B5E2-661A7CC87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739" y="5473089"/>
                <a:ext cx="333040" cy="492443"/>
              </a:xfrm>
              <a:prstGeom prst="rect">
                <a:avLst/>
              </a:prstGeom>
              <a:blipFill>
                <a:blip r:embed="rId4"/>
                <a:stretch>
                  <a:fillRect l="-25926" r="-222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F286DEF8-E633-6343-AFFE-C181863E81D6}"/>
              </a:ext>
            </a:extLst>
          </p:cNvPr>
          <p:cNvSpPr/>
          <p:nvPr/>
        </p:nvSpPr>
        <p:spPr>
          <a:xfrm>
            <a:off x="9662056" y="3946620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E1A076-2A6D-834A-AB45-FF395BA6011E}"/>
              </a:ext>
            </a:extLst>
          </p:cNvPr>
          <p:cNvSpPr/>
          <p:nvPr/>
        </p:nvSpPr>
        <p:spPr>
          <a:xfrm>
            <a:off x="9655630" y="4821657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9B90B9-A138-8742-A4BC-48CE39DB6F28}"/>
              </a:ext>
            </a:extLst>
          </p:cNvPr>
          <p:cNvCxnSpPr>
            <a:cxnSpLocks/>
          </p:cNvCxnSpPr>
          <p:nvPr/>
        </p:nvCxnSpPr>
        <p:spPr>
          <a:xfrm flipH="1">
            <a:off x="7731246" y="4893195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24DBD5-A804-A84C-9303-14BA657D5AF9}"/>
              </a:ext>
            </a:extLst>
          </p:cNvPr>
          <p:cNvCxnSpPr>
            <a:cxnSpLocks/>
          </p:cNvCxnSpPr>
          <p:nvPr/>
        </p:nvCxnSpPr>
        <p:spPr>
          <a:xfrm flipH="1">
            <a:off x="7731246" y="5756792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93909E-8521-DA42-AF9C-DCBA01B45061}"/>
                  </a:ext>
                </a:extLst>
              </p:cNvPr>
              <p:cNvSpPr txBox="1"/>
              <p:nvPr/>
            </p:nvSpPr>
            <p:spPr>
              <a:xfrm>
                <a:off x="7341474" y="4628574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93909E-8521-DA42-AF9C-DCBA01B45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474" y="4628574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E39BE-B8D2-F847-8E18-FB07A33A4496}"/>
                  </a:ext>
                </a:extLst>
              </p:cNvPr>
              <p:cNvSpPr txBox="1"/>
              <p:nvPr/>
            </p:nvSpPr>
            <p:spPr>
              <a:xfrm>
                <a:off x="8479338" y="3755194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E39BE-B8D2-F847-8E18-FB07A33A4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338" y="3755194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6923" r="-26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52AF50-158F-0B45-B2B8-83622C284C5F}"/>
                  </a:ext>
                </a:extLst>
              </p:cNvPr>
              <p:cNvSpPr txBox="1"/>
              <p:nvPr/>
            </p:nvSpPr>
            <p:spPr>
              <a:xfrm>
                <a:off x="7852216" y="2181755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52AF50-158F-0B45-B2B8-83622C284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216" y="2181755"/>
                <a:ext cx="628367" cy="288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A90478-FFFE-7049-AE97-5058336B22D3}"/>
                  </a:ext>
                </a:extLst>
              </p:cNvPr>
              <p:cNvSpPr txBox="1"/>
              <p:nvPr/>
            </p:nvSpPr>
            <p:spPr>
              <a:xfrm>
                <a:off x="11045161" y="2181707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A90478-FFFE-7049-AE97-5058336B2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5161" y="2181707"/>
                <a:ext cx="628367" cy="288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CC27D8-8BE6-C14C-9F3D-01E421FAC464}"/>
                  </a:ext>
                </a:extLst>
              </p:cNvPr>
              <p:cNvSpPr txBox="1"/>
              <p:nvPr/>
            </p:nvSpPr>
            <p:spPr>
              <a:xfrm>
                <a:off x="8848655" y="2204067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CC27D8-8BE6-C14C-9F3D-01E421FAC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655" y="2204067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A308AC-71CF-6E4E-A36C-197F0FE8AD52}"/>
                  </a:ext>
                </a:extLst>
              </p:cNvPr>
              <p:cNvSpPr txBox="1"/>
              <p:nvPr/>
            </p:nvSpPr>
            <p:spPr>
              <a:xfrm>
                <a:off x="9966756" y="2204067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A308AC-71CF-6E4E-A36C-197F0FE8A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756" y="2204067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513DD0-DBD6-B34F-8096-4D3FDD09214B}"/>
                  </a:ext>
                </a:extLst>
              </p:cNvPr>
              <p:cNvSpPr txBox="1"/>
              <p:nvPr/>
            </p:nvSpPr>
            <p:spPr>
              <a:xfrm>
                <a:off x="10663730" y="3772130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9513DD0-DBD6-B34F-8096-4D3FDD092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730" y="3772130"/>
                <a:ext cx="327013" cy="492443"/>
              </a:xfrm>
              <a:prstGeom prst="rect">
                <a:avLst/>
              </a:prstGeom>
              <a:blipFill>
                <a:blip r:embed="rId10"/>
                <a:stretch>
                  <a:fillRect l="-32000" r="-280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1E5E01-C405-BB45-91B9-6EEAB17F1323}"/>
                  </a:ext>
                </a:extLst>
              </p:cNvPr>
              <p:cNvSpPr txBox="1"/>
              <p:nvPr/>
            </p:nvSpPr>
            <p:spPr>
              <a:xfrm>
                <a:off x="11753140" y="4628574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1E5E01-C405-BB45-91B9-6EEAB17F1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140" y="4628574"/>
                <a:ext cx="327013" cy="492443"/>
              </a:xfrm>
              <a:prstGeom prst="rect">
                <a:avLst/>
              </a:prstGeom>
              <a:blipFill>
                <a:blip r:embed="rId11"/>
                <a:stretch>
                  <a:fillRect l="-22222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8AA3A1-563B-2D4C-87C4-6547BC84C12E}"/>
                  </a:ext>
                </a:extLst>
              </p:cNvPr>
              <p:cNvSpPr txBox="1"/>
              <p:nvPr/>
            </p:nvSpPr>
            <p:spPr>
              <a:xfrm>
                <a:off x="7301740" y="2908357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8AA3A1-563B-2D4C-87C4-6547BC84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740" y="2908357"/>
                <a:ext cx="335605" cy="492443"/>
              </a:xfrm>
              <a:prstGeom prst="rect">
                <a:avLst/>
              </a:prstGeom>
              <a:blipFill>
                <a:blip r:embed="rId12"/>
                <a:stretch>
                  <a:fillRect l="-25926" r="-259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26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4E9D-77DF-1C46-87EB-C3B41D32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2190-0132-454E-943A-60F21F5D5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40" y="2080156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Lemma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compile_types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Well_Typed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(compile b).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Lemma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compile_safe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Correct_Assertions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(compile b).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Proof. apply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symmetric_safe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Qed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D9A9E5-CC4B-234D-A889-46C9EB97A7DA}"/>
              </a:ext>
            </a:extLst>
          </p:cNvPr>
          <p:cNvCxnSpPr>
            <a:cxnSpLocks/>
          </p:cNvCxnSpPr>
          <p:nvPr/>
        </p:nvCxnSpPr>
        <p:spPr>
          <a:xfrm flipH="1">
            <a:off x="7528047" y="2192129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6383AD-BB21-7845-B0AA-293584E60330}"/>
              </a:ext>
            </a:extLst>
          </p:cNvPr>
          <p:cNvCxnSpPr>
            <a:cxnSpLocks/>
          </p:cNvCxnSpPr>
          <p:nvPr/>
        </p:nvCxnSpPr>
        <p:spPr>
          <a:xfrm flipH="1">
            <a:off x="7528047" y="3021862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9CDFE0-3F32-BF4C-A869-E789EC11A7EE}"/>
              </a:ext>
            </a:extLst>
          </p:cNvPr>
          <p:cNvCxnSpPr>
            <a:cxnSpLocks/>
          </p:cNvCxnSpPr>
          <p:nvPr/>
        </p:nvCxnSpPr>
        <p:spPr>
          <a:xfrm flipH="1" flipV="1">
            <a:off x="8568264" y="3834076"/>
            <a:ext cx="1930400" cy="9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03FF6-A79E-264C-9AED-D219AA4E0F6F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9525497" y="3857371"/>
            <a:ext cx="7967" cy="19218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C77112-BC54-6848-BE10-9F58A1803BCF}"/>
              </a:ext>
            </a:extLst>
          </p:cNvPr>
          <p:cNvSpPr/>
          <p:nvPr/>
        </p:nvSpPr>
        <p:spPr>
          <a:xfrm>
            <a:off x="9345497" y="5419263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3F4477-8BAA-6E4C-9910-795B7897517E}"/>
                  </a:ext>
                </a:extLst>
              </p:cNvPr>
              <p:cNvSpPr txBox="1"/>
              <p:nvPr/>
            </p:nvSpPr>
            <p:spPr>
              <a:xfrm>
                <a:off x="7104921" y="1910819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3F4477-8BAA-6E4C-9910-795B78975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921" y="1910819"/>
                <a:ext cx="329834" cy="492443"/>
              </a:xfrm>
              <a:prstGeom prst="rect">
                <a:avLst/>
              </a:prstGeom>
              <a:blipFill>
                <a:blip r:embed="rId3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C800EF-42F4-D04A-A2AD-A92F4AF393BA}"/>
                  </a:ext>
                </a:extLst>
              </p:cNvPr>
              <p:cNvSpPr txBox="1"/>
              <p:nvPr/>
            </p:nvSpPr>
            <p:spPr>
              <a:xfrm>
                <a:off x="7098539" y="5286820"/>
                <a:ext cx="33304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C800EF-42F4-D04A-A2AD-A92F4AF39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39" y="5286820"/>
                <a:ext cx="333040" cy="492443"/>
              </a:xfrm>
              <a:prstGeom prst="rect">
                <a:avLst/>
              </a:prstGeom>
              <a:blipFill>
                <a:blip r:embed="rId4"/>
                <a:stretch>
                  <a:fillRect l="-25926" r="-222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CE5A9432-EA7E-584A-AB92-54CB69AFA46B}"/>
              </a:ext>
            </a:extLst>
          </p:cNvPr>
          <p:cNvSpPr/>
          <p:nvPr/>
        </p:nvSpPr>
        <p:spPr>
          <a:xfrm>
            <a:off x="9458856" y="3760351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44400-F261-2440-A87D-8D3BAECA8E16}"/>
              </a:ext>
            </a:extLst>
          </p:cNvPr>
          <p:cNvSpPr/>
          <p:nvPr/>
        </p:nvSpPr>
        <p:spPr>
          <a:xfrm>
            <a:off x="9452430" y="463538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8D3BC8-908B-0145-92FB-95871AFCF192}"/>
              </a:ext>
            </a:extLst>
          </p:cNvPr>
          <p:cNvCxnSpPr>
            <a:cxnSpLocks/>
          </p:cNvCxnSpPr>
          <p:nvPr/>
        </p:nvCxnSpPr>
        <p:spPr>
          <a:xfrm flipH="1">
            <a:off x="7528046" y="4706926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381BE2-B68C-1B49-BD03-FBE545DD577A}"/>
              </a:ext>
            </a:extLst>
          </p:cNvPr>
          <p:cNvCxnSpPr>
            <a:cxnSpLocks/>
          </p:cNvCxnSpPr>
          <p:nvPr/>
        </p:nvCxnSpPr>
        <p:spPr>
          <a:xfrm flipH="1">
            <a:off x="7528046" y="5570523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CE06E5-5B19-3845-9F9B-6B92C8EBD131}"/>
                  </a:ext>
                </a:extLst>
              </p:cNvPr>
              <p:cNvSpPr txBox="1"/>
              <p:nvPr/>
            </p:nvSpPr>
            <p:spPr>
              <a:xfrm>
                <a:off x="7138274" y="4442305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CE06E5-5B19-3845-9F9B-6B92C8EBD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274" y="4442305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FDE9D4-8389-EE4E-9A98-67B52E169C57}"/>
                  </a:ext>
                </a:extLst>
              </p:cNvPr>
              <p:cNvSpPr txBox="1"/>
              <p:nvPr/>
            </p:nvSpPr>
            <p:spPr>
              <a:xfrm>
                <a:off x="8276138" y="3568925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FDE9D4-8389-EE4E-9A98-67B52E169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138" y="3568925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47D452-369B-FD47-8F9F-57A3E5FBC63A}"/>
                  </a:ext>
                </a:extLst>
              </p:cNvPr>
              <p:cNvSpPr txBox="1"/>
              <p:nvPr/>
            </p:nvSpPr>
            <p:spPr>
              <a:xfrm>
                <a:off x="7649016" y="1995486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47D452-369B-FD47-8F9F-57A3E5FBC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016" y="1995486"/>
                <a:ext cx="628367" cy="288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CF0E90-C6CD-E646-87A2-88BB036617C4}"/>
                  </a:ext>
                </a:extLst>
              </p:cNvPr>
              <p:cNvSpPr txBox="1"/>
              <p:nvPr/>
            </p:nvSpPr>
            <p:spPr>
              <a:xfrm>
                <a:off x="10841961" y="1995438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CCF0E90-C6CD-E646-87A2-88BB03661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961" y="1995438"/>
                <a:ext cx="628367" cy="288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FF1DA8-0B78-E84F-B30B-42DFF1C0E55D}"/>
                  </a:ext>
                </a:extLst>
              </p:cNvPr>
              <p:cNvSpPr txBox="1"/>
              <p:nvPr/>
            </p:nvSpPr>
            <p:spPr>
              <a:xfrm>
                <a:off x="8645455" y="2017798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FF1DA8-0B78-E84F-B30B-42DFF1C0E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5455" y="2017798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EA8F62-FADE-CB42-B23C-2D76C2DD1320}"/>
                  </a:ext>
                </a:extLst>
              </p:cNvPr>
              <p:cNvSpPr txBox="1"/>
              <p:nvPr/>
            </p:nvSpPr>
            <p:spPr>
              <a:xfrm>
                <a:off x="9763556" y="2017798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EA8F62-FADE-CB42-B23C-2D76C2DD1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556" y="2017798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4F1F9C-EE42-8C42-82E9-34BA6C304D1F}"/>
                  </a:ext>
                </a:extLst>
              </p:cNvPr>
              <p:cNvSpPr txBox="1"/>
              <p:nvPr/>
            </p:nvSpPr>
            <p:spPr>
              <a:xfrm>
                <a:off x="10460530" y="3585861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4F1F9C-EE42-8C42-82E9-34BA6C304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530" y="3585861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00710-3CBF-3E42-B080-A7560E6D9C8E}"/>
                  </a:ext>
                </a:extLst>
              </p:cNvPr>
              <p:cNvSpPr txBox="1"/>
              <p:nvPr/>
            </p:nvSpPr>
            <p:spPr>
              <a:xfrm>
                <a:off x="11549940" y="4442305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500710-3CBF-3E42-B080-A7560E6D9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940" y="4442305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BC6CB-2308-244F-8EE1-4471ED27C292}"/>
                  </a:ext>
                </a:extLst>
              </p:cNvPr>
              <p:cNvSpPr txBox="1"/>
              <p:nvPr/>
            </p:nvSpPr>
            <p:spPr>
              <a:xfrm>
                <a:off x="7098540" y="2722088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BC6CB-2308-244F-8EE1-4471ED27C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540" y="2722088"/>
                <a:ext cx="335605" cy="492443"/>
              </a:xfrm>
              <a:prstGeom prst="rect">
                <a:avLst/>
              </a:prstGeom>
              <a:blipFill>
                <a:blip r:embed="rId10"/>
                <a:stretch>
                  <a:fillRect l="-25926" r="-222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8AE6CA8B-CFAC-3B46-A220-48D9DC3DE1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7420" y="3140363"/>
            <a:ext cx="1091666" cy="1091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EEA07A-C79C-D541-8375-77A41577FB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77688" y="4018011"/>
            <a:ext cx="1008687" cy="10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4E9D-77DF-1C46-87EB-C3B41D32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oracles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A2190-0132-454E-943A-60F21F5D5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157" y="2204067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Lemma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compile_correct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 q (f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-&gt; B), </a:t>
            </a:r>
          </a:p>
          <a:p>
            <a:pPr marL="0" indent="0">
              <a:buNone/>
            </a:pP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⟦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compile b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⟧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(matrix f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⊗ q)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matrix f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⊗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q 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⊕ ⟦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 f</a:t>
            </a:r>
            <a:r>
              <a:rPr lang="en-US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⟧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F95CE2-A5C2-C34C-8FDD-227910E2DE2B}"/>
              </a:ext>
            </a:extLst>
          </p:cNvPr>
          <p:cNvCxnSpPr>
            <a:cxnSpLocks/>
          </p:cNvCxnSpPr>
          <p:nvPr/>
        </p:nvCxnSpPr>
        <p:spPr>
          <a:xfrm flipH="1">
            <a:off x="6427380" y="2204067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65AF1C-B33D-BA43-BF88-54BFC3DFEBD0}"/>
              </a:ext>
            </a:extLst>
          </p:cNvPr>
          <p:cNvCxnSpPr>
            <a:cxnSpLocks/>
          </p:cNvCxnSpPr>
          <p:nvPr/>
        </p:nvCxnSpPr>
        <p:spPr>
          <a:xfrm flipH="1">
            <a:off x="6427380" y="3033800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BDCEAD-2767-B14A-BDCB-5489A0C50E5C}"/>
              </a:ext>
            </a:extLst>
          </p:cNvPr>
          <p:cNvCxnSpPr>
            <a:cxnSpLocks/>
          </p:cNvCxnSpPr>
          <p:nvPr/>
        </p:nvCxnSpPr>
        <p:spPr>
          <a:xfrm flipH="1" flipV="1">
            <a:off x="7467597" y="3846014"/>
            <a:ext cx="1930400" cy="9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080BDB-A07E-1047-90F2-00E1A77C4EBC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8424830" y="3869309"/>
            <a:ext cx="7967" cy="19218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A8785B2-5D11-694E-A564-24803E163166}"/>
              </a:ext>
            </a:extLst>
          </p:cNvPr>
          <p:cNvSpPr/>
          <p:nvPr/>
        </p:nvSpPr>
        <p:spPr>
          <a:xfrm>
            <a:off x="8244830" y="5431201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12162-F9FF-294B-87E2-11028E1355F7}"/>
                  </a:ext>
                </a:extLst>
              </p:cNvPr>
              <p:cNvSpPr txBox="1"/>
              <p:nvPr/>
            </p:nvSpPr>
            <p:spPr>
              <a:xfrm>
                <a:off x="5784125" y="1922757"/>
                <a:ext cx="65768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F12162-F9FF-294B-87E2-11028E135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125" y="1922757"/>
                <a:ext cx="657680" cy="492443"/>
              </a:xfrm>
              <a:prstGeom prst="rect">
                <a:avLst/>
              </a:prstGeom>
              <a:blipFill>
                <a:blip r:embed="rId3"/>
                <a:stretch>
                  <a:fillRect l="-18868" t="-2500" r="-37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EDAD7C-58CC-C344-89F0-8A5A618A774D}"/>
                  </a:ext>
                </a:extLst>
              </p:cNvPr>
              <p:cNvSpPr txBox="1"/>
              <p:nvPr/>
            </p:nvSpPr>
            <p:spPr>
              <a:xfrm>
                <a:off x="5997872" y="5298758"/>
                <a:ext cx="33304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EDAD7C-58CC-C344-89F0-8A5A618A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872" y="5298758"/>
                <a:ext cx="333040" cy="492443"/>
              </a:xfrm>
              <a:prstGeom prst="rect">
                <a:avLst/>
              </a:prstGeom>
              <a:blipFill>
                <a:blip r:embed="rId4"/>
                <a:stretch>
                  <a:fillRect l="-22222" r="-222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F0A6F21A-2F25-5E4F-B7F2-463B94A54607}"/>
              </a:ext>
            </a:extLst>
          </p:cNvPr>
          <p:cNvSpPr/>
          <p:nvPr/>
        </p:nvSpPr>
        <p:spPr>
          <a:xfrm>
            <a:off x="8358189" y="3772289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A34351-7626-1045-950F-9F53E9BD1696}"/>
              </a:ext>
            </a:extLst>
          </p:cNvPr>
          <p:cNvSpPr/>
          <p:nvPr/>
        </p:nvSpPr>
        <p:spPr>
          <a:xfrm>
            <a:off x="8351763" y="464732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5EDB45-5BF0-A740-922C-1C0A91B24634}"/>
              </a:ext>
            </a:extLst>
          </p:cNvPr>
          <p:cNvCxnSpPr>
            <a:cxnSpLocks/>
          </p:cNvCxnSpPr>
          <p:nvPr/>
        </p:nvCxnSpPr>
        <p:spPr>
          <a:xfrm flipH="1">
            <a:off x="6427379" y="4718864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DB16D3-DFA2-C047-BE65-36512103A541}"/>
              </a:ext>
            </a:extLst>
          </p:cNvPr>
          <p:cNvCxnSpPr>
            <a:cxnSpLocks/>
          </p:cNvCxnSpPr>
          <p:nvPr/>
        </p:nvCxnSpPr>
        <p:spPr>
          <a:xfrm flipH="1">
            <a:off x="6427380" y="5582461"/>
            <a:ext cx="293248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99956-A2E6-CE48-8D7F-0C21482B2DEB}"/>
                  </a:ext>
                </a:extLst>
              </p:cNvPr>
              <p:cNvSpPr txBox="1"/>
              <p:nvPr/>
            </p:nvSpPr>
            <p:spPr>
              <a:xfrm>
                <a:off x="6037607" y="4454243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99956-A2E6-CE48-8D7F-0C21482B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07" y="4454243"/>
                <a:ext cx="327013" cy="492443"/>
              </a:xfrm>
              <a:prstGeom prst="rect">
                <a:avLst/>
              </a:prstGeom>
              <a:blipFill>
                <a:blip r:embed="rId5"/>
                <a:stretch>
                  <a:fillRect l="-22222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709924-BB20-AC4E-9DE1-ED20D6132C5A}"/>
                  </a:ext>
                </a:extLst>
              </p:cNvPr>
              <p:cNvSpPr txBox="1"/>
              <p:nvPr/>
            </p:nvSpPr>
            <p:spPr>
              <a:xfrm>
                <a:off x="7175471" y="3580863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709924-BB20-AC4E-9DE1-ED20D6132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471" y="3580863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2112E3-E131-D14A-ACFB-B42BD1B43C6E}"/>
                  </a:ext>
                </a:extLst>
              </p:cNvPr>
              <p:cNvSpPr txBox="1"/>
              <p:nvPr/>
            </p:nvSpPr>
            <p:spPr>
              <a:xfrm>
                <a:off x="6548349" y="2007424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2112E3-E131-D14A-ACFB-B42BD1B43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349" y="2007424"/>
                <a:ext cx="628367" cy="288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652AA-DAD5-C640-AB41-E24B144725E0}"/>
                  </a:ext>
                </a:extLst>
              </p:cNvPr>
              <p:cNvSpPr txBox="1"/>
              <p:nvPr/>
            </p:nvSpPr>
            <p:spPr>
              <a:xfrm>
                <a:off x="9741294" y="2007376"/>
                <a:ext cx="628367" cy="288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652AA-DAD5-C640-AB41-E24B1447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294" y="2007376"/>
                <a:ext cx="628367" cy="288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83E69C-6F4F-3742-98C3-BC73955B8DAB}"/>
                  </a:ext>
                </a:extLst>
              </p:cNvPr>
              <p:cNvSpPr txBox="1"/>
              <p:nvPr/>
            </p:nvSpPr>
            <p:spPr>
              <a:xfrm>
                <a:off x="7544788" y="2029736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83E69C-6F4F-3742-98C3-BC73955B8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788" y="2029736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CFFCB0-C7DD-2E41-AAFC-EC97BBB0875F}"/>
                  </a:ext>
                </a:extLst>
              </p:cNvPr>
              <p:cNvSpPr txBox="1"/>
              <p:nvPr/>
            </p:nvSpPr>
            <p:spPr>
              <a:xfrm>
                <a:off x="8662889" y="2029736"/>
                <a:ext cx="628367" cy="216000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tx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2">
                        <a:lumMod val="50000"/>
                      </a:schemeClr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CFFCB0-C7DD-2E41-AAFC-EC97BBB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889" y="2029736"/>
                <a:ext cx="628367" cy="21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B3F3D-A5A1-3F4C-AC9E-B37B262A0D97}"/>
                  </a:ext>
                </a:extLst>
              </p:cNvPr>
              <p:cNvSpPr txBox="1"/>
              <p:nvPr/>
            </p:nvSpPr>
            <p:spPr>
              <a:xfrm>
                <a:off x="9359863" y="3597799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B3F3D-A5A1-3F4C-AC9E-B37B262A0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863" y="3597799"/>
                <a:ext cx="327013" cy="492443"/>
              </a:xfrm>
              <a:prstGeom prst="rect">
                <a:avLst/>
              </a:prstGeom>
              <a:blipFill>
                <a:blip r:embed="rId10"/>
                <a:stretch>
                  <a:fillRect l="-25926" r="-2222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C402DB-3607-FB42-B6A4-3D92021E7EF2}"/>
                  </a:ext>
                </a:extLst>
              </p:cNvPr>
              <p:cNvSpPr txBox="1"/>
              <p:nvPr/>
            </p:nvSpPr>
            <p:spPr>
              <a:xfrm>
                <a:off x="10449273" y="4454243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C402DB-3607-FB42-B6A4-3D92021E7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273" y="4454243"/>
                <a:ext cx="327013" cy="492443"/>
              </a:xfrm>
              <a:prstGeom prst="rect">
                <a:avLst/>
              </a:prstGeom>
              <a:blipFill>
                <a:blip r:embed="rId11"/>
                <a:stretch>
                  <a:fillRect l="-25926" r="-2222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101CB4-4F9D-3248-BC18-B5693D23C535}"/>
                  </a:ext>
                </a:extLst>
              </p:cNvPr>
              <p:cNvSpPr txBox="1"/>
              <p:nvPr/>
            </p:nvSpPr>
            <p:spPr>
              <a:xfrm>
                <a:off x="5760805" y="2734026"/>
                <a:ext cx="663451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101CB4-4F9D-3248-BC18-B5693D23C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805" y="2734026"/>
                <a:ext cx="663451" cy="492443"/>
              </a:xfrm>
              <a:prstGeom prst="rect">
                <a:avLst/>
              </a:prstGeom>
              <a:blipFill>
                <a:blip r:embed="rId12"/>
                <a:stretch>
                  <a:fillRect l="-18868" t="-2500" r="-11321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5254D4-739C-564E-B4C1-2A63566823B0}"/>
                  </a:ext>
                </a:extLst>
              </p:cNvPr>
              <p:cNvSpPr txBox="1"/>
              <p:nvPr/>
            </p:nvSpPr>
            <p:spPr>
              <a:xfrm>
                <a:off x="10528967" y="1921324"/>
                <a:ext cx="65768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5254D4-739C-564E-B4C1-2A6356682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967" y="1921324"/>
                <a:ext cx="657680" cy="492443"/>
              </a:xfrm>
              <a:prstGeom prst="rect">
                <a:avLst/>
              </a:prstGeom>
              <a:blipFill>
                <a:blip r:embed="rId13"/>
                <a:stretch>
                  <a:fillRect l="-18868" t="-2500" r="-37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C4FD20-FD5B-724A-9761-6AC7D1FCF46E}"/>
                  </a:ext>
                </a:extLst>
              </p:cNvPr>
              <p:cNvSpPr txBox="1"/>
              <p:nvPr/>
            </p:nvSpPr>
            <p:spPr>
              <a:xfrm>
                <a:off x="10522586" y="2732593"/>
                <a:ext cx="663451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C4FD20-FD5B-724A-9761-6AC7D1FCF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586" y="2732593"/>
                <a:ext cx="663451" cy="492443"/>
              </a:xfrm>
              <a:prstGeom prst="rect">
                <a:avLst/>
              </a:prstGeom>
              <a:blipFill>
                <a:blip r:embed="rId14"/>
                <a:stretch>
                  <a:fillRect l="-20755" t="-2500" r="-11321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BC4C49-32E1-6446-86D5-131067F56946}"/>
                  </a:ext>
                </a:extLst>
              </p:cNvPr>
              <p:cNvSpPr txBox="1"/>
              <p:nvPr/>
            </p:nvSpPr>
            <p:spPr>
              <a:xfrm>
                <a:off x="9510710" y="5302999"/>
                <a:ext cx="260712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⊕(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BC4C49-32E1-6446-86D5-131067F56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710" y="5302999"/>
                <a:ext cx="2607124" cy="492443"/>
              </a:xfrm>
              <a:prstGeom prst="rect">
                <a:avLst/>
              </a:prstGeom>
              <a:blipFill>
                <a:blip r:embed="rId15"/>
                <a:stretch>
                  <a:fillRect l="-2913" r="-4854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43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C7EE-2D03-4A46-AF13-049FE691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C85E-1CFC-1C4C-8E73-90CDF51F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3600" dirty="0"/>
              <a:t>How do we safely manage </a:t>
            </a:r>
            <a:r>
              <a:rPr lang="en-US" sz="3600" dirty="0" err="1"/>
              <a:t>ancillae</a:t>
            </a:r>
            <a:r>
              <a:rPr lang="en-US" sz="3600" dirty="0"/>
              <a:t>?</a:t>
            </a:r>
          </a:p>
          <a:p>
            <a:pPr marL="742950" indent="-742950">
              <a:buAutoNum type="arabicParenR"/>
            </a:pPr>
            <a:r>
              <a:rPr lang="en-US" sz="3600" dirty="0"/>
              <a:t>How do we write </a:t>
            </a:r>
            <a:r>
              <a:rPr lang="en-US" sz="3600" i="1" dirty="0"/>
              <a:t>verified reversible circuits?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332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3FB7-ABAE-DD48-B81A-3D80699C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B64F-4270-C94A-9CAE-8DD139CB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Verified Optimization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9EEE75-CB75-AD46-AB18-9699BC7F50AF}"/>
              </a:ext>
            </a:extLst>
          </p:cNvPr>
          <p:cNvCxnSpPr>
            <a:cxnSpLocks/>
          </p:cNvCxnSpPr>
          <p:nvPr/>
        </p:nvCxnSpPr>
        <p:spPr>
          <a:xfrm flipH="1" flipV="1">
            <a:off x="6680915" y="2571126"/>
            <a:ext cx="1891089" cy="21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DEC4B-0EF5-0043-99BE-9122AC84EA0E}"/>
                  </a:ext>
                </a:extLst>
              </p:cNvPr>
              <p:cNvSpPr txBox="1"/>
              <p:nvPr/>
            </p:nvSpPr>
            <p:spPr>
              <a:xfrm>
                <a:off x="6257789" y="2323682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6DEC4B-0EF5-0043-99BE-9122AC84E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789" y="2323682"/>
                <a:ext cx="327013" cy="492443"/>
              </a:xfrm>
              <a:prstGeom prst="rect">
                <a:avLst/>
              </a:prstGeom>
              <a:blipFill>
                <a:blip r:embed="rId2"/>
                <a:stretch>
                  <a:fillRect l="-26923" r="-26923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ACA537-EA4B-DB44-A3B8-10FC36535F9C}"/>
                  </a:ext>
                </a:extLst>
              </p:cNvPr>
              <p:cNvSpPr txBox="1"/>
              <p:nvPr/>
            </p:nvSpPr>
            <p:spPr>
              <a:xfrm>
                <a:off x="8662551" y="2323682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ACA537-EA4B-DB44-A3B8-10FC36535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551" y="2323682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41CC483-5C08-A544-B66E-EEED91ABBEB0}"/>
              </a:ext>
            </a:extLst>
          </p:cNvPr>
          <p:cNvSpPr/>
          <p:nvPr/>
        </p:nvSpPr>
        <p:spPr>
          <a:xfrm>
            <a:off x="7540046" y="247672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9C6439-3BF0-A84C-B30E-A6F2730BC3B6}"/>
              </a:ext>
            </a:extLst>
          </p:cNvPr>
          <p:cNvCxnSpPr>
            <a:cxnSpLocks/>
          </p:cNvCxnSpPr>
          <p:nvPr/>
        </p:nvCxnSpPr>
        <p:spPr>
          <a:xfrm flipV="1">
            <a:off x="7626459" y="2624033"/>
            <a:ext cx="3587" cy="8473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46A7C-4FC0-2F4F-B56A-5F4C030AA42F}"/>
              </a:ext>
            </a:extLst>
          </p:cNvPr>
          <p:cNvCxnSpPr>
            <a:cxnSpLocks/>
          </p:cNvCxnSpPr>
          <p:nvPr/>
        </p:nvCxnSpPr>
        <p:spPr>
          <a:xfrm flipH="1" flipV="1">
            <a:off x="9704208" y="2571126"/>
            <a:ext cx="1891089" cy="21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0BFC1F-1045-5C43-8DC6-1D614D343DA7}"/>
                  </a:ext>
                </a:extLst>
              </p:cNvPr>
              <p:cNvSpPr txBox="1"/>
              <p:nvPr/>
            </p:nvSpPr>
            <p:spPr>
              <a:xfrm>
                <a:off x="9281082" y="2323682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0BFC1F-1045-5C43-8DC6-1D614D343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082" y="2323682"/>
                <a:ext cx="327013" cy="492443"/>
              </a:xfrm>
              <a:prstGeom prst="rect">
                <a:avLst/>
              </a:prstGeom>
              <a:blipFill>
                <a:blip r:embed="rId2"/>
                <a:stretch>
                  <a:fillRect l="-25926" r="-22222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989C0D-C9A1-854F-8752-FBD9A488F193}"/>
                  </a:ext>
                </a:extLst>
              </p:cNvPr>
              <p:cNvSpPr txBox="1"/>
              <p:nvPr/>
            </p:nvSpPr>
            <p:spPr>
              <a:xfrm>
                <a:off x="11685844" y="2323682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989C0D-C9A1-854F-8752-FBD9A488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5844" y="2323682"/>
                <a:ext cx="327013" cy="492443"/>
              </a:xfrm>
              <a:prstGeom prst="rect">
                <a:avLst/>
              </a:prstGeom>
              <a:blipFill>
                <a:blip r:embed="rId3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509A000E-0275-BA4D-B200-034FF0DF90A3}"/>
              </a:ext>
            </a:extLst>
          </p:cNvPr>
          <p:cNvSpPr/>
          <p:nvPr/>
        </p:nvSpPr>
        <p:spPr>
          <a:xfrm>
            <a:off x="10563339" y="247672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C71FEE-B356-2C46-B413-57317DED7961}"/>
              </a:ext>
            </a:extLst>
          </p:cNvPr>
          <p:cNvCxnSpPr>
            <a:cxnSpLocks/>
          </p:cNvCxnSpPr>
          <p:nvPr/>
        </p:nvCxnSpPr>
        <p:spPr>
          <a:xfrm flipV="1">
            <a:off x="10649752" y="2624032"/>
            <a:ext cx="3587" cy="84730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762109-0A6C-564E-AA1A-2421A1C7CDC1}"/>
              </a:ext>
            </a:extLst>
          </p:cNvPr>
          <p:cNvCxnSpPr>
            <a:cxnSpLocks/>
          </p:cNvCxnSpPr>
          <p:nvPr/>
        </p:nvCxnSpPr>
        <p:spPr>
          <a:xfrm flipH="1">
            <a:off x="6421296" y="3306353"/>
            <a:ext cx="54280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09F0784-6A2C-DE48-921F-2A3DC1805AB6}"/>
              </a:ext>
            </a:extLst>
          </p:cNvPr>
          <p:cNvSpPr/>
          <p:nvPr/>
        </p:nvSpPr>
        <p:spPr>
          <a:xfrm>
            <a:off x="7446459" y="3126353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F74F82-C5ED-1348-AA62-7588DB96145D}"/>
              </a:ext>
            </a:extLst>
          </p:cNvPr>
          <p:cNvSpPr/>
          <p:nvPr/>
        </p:nvSpPr>
        <p:spPr>
          <a:xfrm>
            <a:off x="10469752" y="3126353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8B8463-EA06-2740-8D8B-AF898A338313}"/>
              </a:ext>
            </a:extLst>
          </p:cNvPr>
          <p:cNvCxnSpPr>
            <a:cxnSpLocks/>
          </p:cNvCxnSpPr>
          <p:nvPr/>
        </p:nvCxnSpPr>
        <p:spPr>
          <a:xfrm flipH="1">
            <a:off x="8462455" y="2566726"/>
            <a:ext cx="130527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0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3FB7-ABAE-DD48-B81A-3D80699C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AB64F-4270-C94A-9CAE-8DD139CBD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Verified Optimization</a:t>
            </a:r>
          </a:p>
          <a:p>
            <a:r>
              <a:rPr lang="en-US" sz="3600" dirty="0"/>
              <a:t>Circuit Reversal</a:t>
            </a:r>
          </a:p>
          <a:p>
            <a:r>
              <a:rPr lang="en-US" sz="3600" dirty="0"/>
              <a:t>Verified Quantum Arithmetic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18710-1AB2-F441-B6AC-1E05DB23D6EA}"/>
              </a:ext>
            </a:extLst>
          </p:cNvPr>
          <p:cNvGrpSpPr/>
          <p:nvPr/>
        </p:nvGrpSpPr>
        <p:grpSpPr>
          <a:xfrm>
            <a:off x="6257789" y="2323682"/>
            <a:ext cx="5755068" cy="1162671"/>
            <a:chOff x="6257789" y="2323682"/>
            <a:chExt cx="5755068" cy="116267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09EEE75-CB75-AD46-AB18-9699BC7F5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915" y="2571126"/>
              <a:ext cx="1891089" cy="21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46DEC4B-0EF5-0043-99BE-9122AC84EA0E}"/>
                    </a:ext>
                  </a:extLst>
                </p:cNvPr>
                <p:cNvSpPr txBox="1"/>
                <p:nvPr/>
              </p:nvSpPr>
              <p:spPr>
                <a:xfrm>
                  <a:off x="6257789" y="2323682"/>
                  <a:ext cx="327013" cy="492443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46DEC4B-0EF5-0043-99BE-9122AC84EA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789" y="2323682"/>
                  <a:ext cx="327013" cy="492443"/>
                </a:xfrm>
                <a:prstGeom prst="rect">
                  <a:avLst/>
                </a:prstGeom>
                <a:blipFill>
                  <a:blip r:embed="rId2"/>
                  <a:stretch>
                    <a:fillRect l="-26923" r="-26923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41CC483-5C08-A544-B66E-EEED91ABBEB0}"/>
                </a:ext>
              </a:extLst>
            </p:cNvPr>
            <p:cNvSpPr/>
            <p:nvPr/>
          </p:nvSpPr>
          <p:spPr>
            <a:xfrm>
              <a:off x="7540046" y="247672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9C6439-3BF0-A84C-B30E-A6F2730BC3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6459" y="2624033"/>
              <a:ext cx="3587" cy="8473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C46A7C-4FC0-2F4F-B56A-5F4C030AA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4208" y="2571126"/>
              <a:ext cx="1891089" cy="210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989C0D-C9A1-854F-8752-FBD9A488F193}"/>
                    </a:ext>
                  </a:extLst>
                </p:cNvPr>
                <p:cNvSpPr txBox="1"/>
                <p:nvPr/>
              </p:nvSpPr>
              <p:spPr>
                <a:xfrm>
                  <a:off x="11685844" y="2323682"/>
                  <a:ext cx="327013" cy="492443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989C0D-C9A1-854F-8752-FBD9A488F1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85844" y="2323682"/>
                  <a:ext cx="327013" cy="492443"/>
                </a:xfrm>
                <a:prstGeom prst="rect">
                  <a:avLst/>
                </a:prstGeom>
                <a:blipFill>
                  <a:blip r:embed="rId3"/>
                  <a:stretch>
                    <a:fillRect l="-25926" r="-25926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09A000E-0275-BA4D-B200-034FF0DF90A3}"/>
                </a:ext>
              </a:extLst>
            </p:cNvPr>
            <p:cNvSpPr/>
            <p:nvPr/>
          </p:nvSpPr>
          <p:spPr>
            <a:xfrm>
              <a:off x="10563339" y="2476726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C71FEE-B356-2C46-B413-57317DED79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49752" y="2624032"/>
              <a:ext cx="3587" cy="8473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762109-0A6C-564E-AA1A-2421A1C7C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1296" y="3306353"/>
              <a:ext cx="542805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09F0784-6A2C-DE48-921F-2A3DC1805AB6}"/>
                </a:ext>
              </a:extLst>
            </p:cNvPr>
            <p:cNvSpPr/>
            <p:nvPr/>
          </p:nvSpPr>
          <p:spPr>
            <a:xfrm>
              <a:off x="7446459" y="3126353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3F74F82-C5ED-1348-AA62-7588DB96145D}"/>
                </a:ext>
              </a:extLst>
            </p:cNvPr>
            <p:cNvSpPr/>
            <p:nvPr/>
          </p:nvSpPr>
          <p:spPr>
            <a:xfrm>
              <a:off x="10469752" y="3126353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D8B8463-EA06-2740-8D8B-AF898A338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2455" y="2566726"/>
              <a:ext cx="130527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0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BF7A6F-EF18-CD44-A3B9-E514AB80A29A}"/>
              </a:ext>
            </a:extLst>
          </p:cNvPr>
          <p:cNvCxnSpPr>
            <a:cxnSpLocks/>
          </p:cNvCxnSpPr>
          <p:nvPr/>
        </p:nvCxnSpPr>
        <p:spPr>
          <a:xfrm flipH="1">
            <a:off x="0" y="3546796"/>
            <a:ext cx="177800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B9BFF9-37A1-F241-9526-5795B7A8C754}"/>
              </a:ext>
            </a:extLst>
          </p:cNvPr>
          <p:cNvCxnSpPr>
            <a:cxnSpLocks/>
          </p:cNvCxnSpPr>
          <p:nvPr/>
        </p:nvCxnSpPr>
        <p:spPr>
          <a:xfrm flipH="1" flipV="1">
            <a:off x="1778001" y="3365131"/>
            <a:ext cx="2" cy="3633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FC70B6-9C50-F640-80B0-D1AF8F6D9AE0}"/>
              </a:ext>
            </a:extLst>
          </p:cNvPr>
          <p:cNvSpPr txBox="1"/>
          <p:nvPr/>
        </p:nvSpPr>
        <p:spPr>
          <a:xfrm>
            <a:off x="1778000" y="3254408"/>
            <a:ext cx="3163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Assert: applause</a:t>
            </a:r>
          </a:p>
        </p:txBody>
      </p:sp>
    </p:spTree>
    <p:extLst>
      <p:ext uri="{BB962C8B-B14F-4D97-AF65-F5344CB8AC3E}">
        <p14:creationId xmlns:p14="http://schemas.microsoft.com/office/powerpoint/2010/main" val="166974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C7EE-2D03-4A46-AF13-049FE691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A reversible “AND”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D0FB05-E0A7-2B40-B289-622042808EBE}"/>
              </a:ext>
            </a:extLst>
          </p:cNvPr>
          <p:cNvCxnSpPr>
            <a:cxnSpLocks/>
          </p:cNvCxnSpPr>
          <p:nvPr/>
        </p:nvCxnSpPr>
        <p:spPr>
          <a:xfrm flipH="1">
            <a:off x="4255712" y="2699976"/>
            <a:ext cx="4041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089D3C-5FB1-7A4B-AC7E-8E2A7EAA1356}"/>
              </a:ext>
            </a:extLst>
          </p:cNvPr>
          <p:cNvCxnSpPr>
            <a:cxnSpLocks/>
          </p:cNvCxnSpPr>
          <p:nvPr/>
        </p:nvCxnSpPr>
        <p:spPr>
          <a:xfrm flipH="1">
            <a:off x="4255712" y="3529709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F7E98-BD68-3E47-96B6-DD07445F6131}"/>
              </a:ext>
            </a:extLst>
          </p:cNvPr>
          <p:cNvCxnSpPr>
            <a:cxnSpLocks/>
          </p:cNvCxnSpPr>
          <p:nvPr/>
        </p:nvCxnSpPr>
        <p:spPr>
          <a:xfrm flipH="1">
            <a:off x="4255711" y="4376375"/>
            <a:ext cx="4041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D900250-E71E-4242-9B49-EB4CF748FE67}"/>
              </a:ext>
            </a:extLst>
          </p:cNvPr>
          <p:cNvCxnSpPr>
            <a:cxnSpLocks/>
          </p:cNvCxnSpPr>
          <p:nvPr/>
        </p:nvCxnSpPr>
        <p:spPr>
          <a:xfrm flipV="1">
            <a:off x="6229876" y="2699977"/>
            <a:ext cx="0" cy="183815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5CF9B22-F8D4-FB4A-969C-AE425FF05C8A}"/>
              </a:ext>
            </a:extLst>
          </p:cNvPr>
          <p:cNvSpPr/>
          <p:nvPr/>
        </p:nvSpPr>
        <p:spPr>
          <a:xfrm>
            <a:off x="6049876" y="4182533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8A3718-0A1F-B945-867B-C6B1D97DD81F}"/>
                  </a:ext>
                </a:extLst>
              </p:cNvPr>
              <p:cNvSpPr txBox="1"/>
              <p:nvPr/>
            </p:nvSpPr>
            <p:spPr>
              <a:xfrm>
                <a:off x="3832586" y="2418666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8A3718-0A1F-B945-867B-C6B1D97DD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86" y="2418666"/>
                <a:ext cx="329834" cy="492443"/>
              </a:xfrm>
              <a:prstGeom prst="rect">
                <a:avLst/>
              </a:prstGeom>
              <a:blipFill>
                <a:blip r:embed="rId2"/>
                <a:stretch>
                  <a:fillRect l="-11111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87CDA3-C56A-584D-9D6E-AE71C5F51C6A}"/>
                  </a:ext>
                </a:extLst>
              </p:cNvPr>
              <p:cNvSpPr txBox="1"/>
              <p:nvPr/>
            </p:nvSpPr>
            <p:spPr>
              <a:xfrm>
                <a:off x="3832586" y="3232688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587CDA3-C56A-584D-9D6E-AE71C5F51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86" y="3232688"/>
                <a:ext cx="335605" cy="492443"/>
              </a:xfrm>
              <a:prstGeom prst="rect">
                <a:avLst/>
              </a:prstGeom>
              <a:blipFill>
                <a:blip r:embed="rId3"/>
                <a:stretch>
                  <a:fillRect l="-25926" r="-25926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4C95A4-A900-CF45-B55F-E2C105CA6F95}"/>
                  </a:ext>
                </a:extLst>
              </p:cNvPr>
              <p:cNvSpPr txBox="1"/>
              <p:nvPr/>
            </p:nvSpPr>
            <p:spPr>
              <a:xfrm>
                <a:off x="3829846" y="4046709"/>
                <a:ext cx="333040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14C95A4-A900-CF45-B55F-E2C105CA6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46" y="4046709"/>
                <a:ext cx="333040" cy="492443"/>
              </a:xfrm>
              <a:prstGeom prst="rect">
                <a:avLst/>
              </a:prstGeom>
              <a:blipFill>
                <a:blip r:embed="rId4"/>
                <a:stretch>
                  <a:fillRect l="-25926" r="-22222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7C832D-9930-F54D-8C6B-CCD802EFDE9A}"/>
                  </a:ext>
                </a:extLst>
              </p:cNvPr>
              <p:cNvSpPr txBox="1"/>
              <p:nvPr/>
            </p:nvSpPr>
            <p:spPr>
              <a:xfrm>
                <a:off x="8384040" y="4045690"/>
                <a:ext cx="2160656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7C832D-9930-F54D-8C6B-CCD802EF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4040" y="4045690"/>
                <a:ext cx="2160656" cy="492443"/>
              </a:xfrm>
              <a:prstGeom prst="rect">
                <a:avLst/>
              </a:prstGeom>
              <a:blipFill>
                <a:blip r:embed="rId5"/>
                <a:stretch>
                  <a:fillRect l="-4118" r="-588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BF9594-1F48-E449-83EC-00F63D45B985}"/>
                  </a:ext>
                </a:extLst>
              </p:cNvPr>
              <p:cNvSpPr txBox="1"/>
              <p:nvPr/>
            </p:nvSpPr>
            <p:spPr>
              <a:xfrm>
                <a:off x="8380860" y="2418666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BF9594-1F48-E449-83EC-00F63D45B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60" y="2418666"/>
                <a:ext cx="329834" cy="492443"/>
              </a:xfrm>
              <a:prstGeom prst="rect">
                <a:avLst/>
              </a:prstGeom>
              <a:blipFill>
                <a:blip r:embed="rId2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F6010-E636-A64B-92AE-E7FBC63F4F89}"/>
                  </a:ext>
                </a:extLst>
              </p:cNvPr>
              <p:cNvSpPr txBox="1"/>
              <p:nvPr/>
            </p:nvSpPr>
            <p:spPr>
              <a:xfrm>
                <a:off x="8380860" y="3232688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6F6010-E636-A64B-92AE-E7FBC63F4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860" y="3232688"/>
                <a:ext cx="335605" cy="492443"/>
              </a:xfrm>
              <a:prstGeom prst="rect">
                <a:avLst/>
              </a:prstGeom>
              <a:blipFill>
                <a:blip r:embed="rId3"/>
                <a:stretch>
                  <a:fillRect l="-30769" r="-26923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40EF53EE-DAAE-8544-AFF4-40E98C427330}"/>
              </a:ext>
            </a:extLst>
          </p:cNvPr>
          <p:cNvSpPr/>
          <p:nvPr/>
        </p:nvSpPr>
        <p:spPr>
          <a:xfrm>
            <a:off x="6147773" y="2605576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9029AF-D6AE-0246-B841-2257FF013FFD}"/>
              </a:ext>
            </a:extLst>
          </p:cNvPr>
          <p:cNvSpPr/>
          <p:nvPr/>
        </p:nvSpPr>
        <p:spPr>
          <a:xfrm>
            <a:off x="6147773" y="3418373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3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19834C-1B7C-5C4A-96D1-75F837B2988C}"/>
              </a:ext>
            </a:extLst>
          </p:cNvPr>
          <p:cNvCxnSpPr>
            <a:cxnSpLocks/>
          </p:cNvCxnSpPr>
          <p:nvPr/>
        </p:nvCxnSpPr>
        <p:spPr>
          <a:xfrm flipH="1">
            <a:off x="1872000" y="1633332"/>
            <a:ext cx="86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CD46B2-EDA9-EC4D-ABD2-A36B3AC05F14}"/>
              </a:ext>
            </a:extLst>
          </p:cNvPr>
          <p:cNvCxnSpPr>
            <a:cxnSpLocks/>
          </p:cNvCxnSpPr>
          <p:nvPr/>
        </p:nvCxnSpPr>
        <p:spPr>
          <a:xfrm flipH="1">
            <a:off x="1872000" y="2463065"/>
            <a:ext cx="86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0B9A0-6EAA-6042-87DE-5E0C16BCD79C}"/>
                  </a:ext>
                </a:extLst>
              </p:cNvPr>
              <p:cNvSpPr txBox="1"/>
              <p:nvPr/>
            </p:nvSpPr>
            <p:spPr>
              <a:xfrm>
                <a:off x="1461919" y="1352022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50B9A0-6EAA-6042-87DE-5E0C16BC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19" y="1352022"/>
                <a:ext cx="329834" cy="492443"/>
              </a:xfrm>
              <a:prstGeom prst="rect">
                <a:avLst/>
              </a:prstGeom>
              <a:blipFill>
                <a:blip r:embed="rId2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B18780-7128-9245-AE4F-FBB7884E9697}"/>
                  </a:ext>
                </a:extLst>
              </p:cNvPr>
              <p:cNvSpPr txBox="1"/>
              <p:nvPr/>
            </p:nvSpPr>
            <p:spPr>
              <a:xfrm>
                <a:off x="1461919" y="2166044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B18780-7128-9245-AE4F-FBB7884E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919" y="2166044"/>
                <a:ext cx="335605" cy="492443"/>
              </a:xfrm>
              <a:prstGeom prst="rect">
                <a:avLst/>
              </a:prstGeom>
              <a:blipFill>
                <a:blip r:embed="rId3"/>
                <a:stretch>
                  <a:fillRect l="-21429" r="-2142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95B6A63-64ED-9548-80CF-CDC018994C23}"/>
              </a:ext>
            </a:extLst>
          </p:cNvPr>
          <p:cNvGrpSpPr/>
          <p:nvPr/>
        </p:nvGrpSpPr>
        <p:grpSpPr>
          <a:xfrm>
            <a:off x="3679209" y="1538932"/>
            <a:ext cx="360000" cy="1936957"/>
            <a:chOff x="3679209" y="1538932"/>
            <a:chExt cx="360000" cy="193695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E0C2B1-7C6B-9645-84CE-2166BBD04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209" y="1633333"/>
              <a:ext cx="0" cy="18381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28C47B-79FF-5F45-A159-7FCC9D47B17B}"/>
                </a:ext>
              </a:extLst>
            </p:cNvPr>
            <p:cNvSpPr/>
            <p:nvPr/>
          </p:nvSpPr>
          <p:spPr>
            <a:xfrm>
              <a:off x="3679209" y="3115889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3DD3A11-A9FD-C548-ADFB-1EC5C3F768FB}"/>
                </a:ext>
              </a:extLst>
            </p:cNvPr>
            <p:cNvSpPr/>
            <p:nvPr/>
          </p:nvSpPr>
          <p:spPr>
            <a:xfrm>
              <a:off x="3777106" y="15389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DEB213D-191B-4D43-9F70-A27F6B1F4E60}"/>
                </a:ext>
              </a:extLst>
            </p:cNvPr>
            <p:cNvSpPr/>
            <p:nvPr/>
          </p:nvSpPr>
          <p:spPr>
            <a:xfrm>
              <a:off x="3777106" y="235172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0929E8-9465-3944-893E-645D7F344BA7}"/>
              </a:ext>
            </a:extLst>
          </p:cNvPr>
          <p:cNvCxnSpPr>
            <a:cxnSpLocks/>
          </p:cNvCxnSpPr>
          <p:nvPr/>
        </p:nvCxnSpPr>
        <p:spPr>
          <a:xfrm flipH="1">
            <a:off x="1871999" y="4156399"/>
            <a:ext cx="864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AE5162-328D-9D44-A515-293D74A3A88E}"/>
                  </a:ext>
                </a:extLst>
              </p:cNvPr>
              <p:cNvSpPr txBox="1"/>
              <p:nvPr/>
            </p:nvSpPr>
            <p:spPr>
              <a:xfrm>
                <a:off x="1459179" y="3859378"/>
                <a:ext cx="305148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AE5162-328D-9D44-A515-293D74A3A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79" y="3859378"/>
                <a:ext cx="305148" cy="492443"/>
              </a:xfrm>
              <a:prstGeom prst="rect">
                <a:avLst/>
              </a:prstGeom>
              <a:blipFill>
                <a:blip r:embed="rId4"/>
                <a:stretch>
                  <a:fillRect l="-12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D80276-E4F8-ED4A-A9F3-251EF861A5A6}"/>
              </a:ext>
            </a:extLst>
          </p:cNvPr>
          <p:cNvCxnSpPr>
            <a:cxnSpLocks/>
          </p:cNvCxnSpPr>
          <p:nvPr/>
        </p:nvCxnSpPr>
        <p:spPr>
          <a:xfrm flipH="1">
            <a:off x="1872001" y="5003066"/>
            <a:ext cx="671319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06F825-6B78-7B4C-8932-978BD85B3196}"/>
                  </a:ext>
                </a:extLst>
              </p:cNvPr>
              <p:cNvSpPr txBox="1"/>
              <p:nvPr/>
            </p:nvSpPr>
            <p:spPr>
              <a:xfrm>
                <a:off x="1459179" y="4738691"/>
                <a:ext cx="338618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06F825-6B78-7B4C-8932-978BD85B3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179" y="4738691"/>
                <a:ext cx="338618" cy="492443"/>
              </a:xfrm>
              <a:prstGeom prst="rect">
                <a:avLst/>
              </a:prstGeom>
              <a:blipFill>
                <a:blip r:embed="rId5"/>
                <a:stretch>
                  <a:fillRect l="-21429" r="-1785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F5C63D-0431-E04B-B2EF-B20E4D3B1017}"/>
              </a:ext>
            </a:extLst>
          </p:cNvPr>
          <p:cNvCxnSpPr>
            <a:cxnSpLocks/>
          </p:cNvCxnSpPr>
          <p:nvPr/>
        </p:nvCxnSpPr>
        <p:spPr>
          <a:xfrm flipH="1" flipV="1">
            <a:off x="2573867" y="3295433"/>
            <a:ext cx="613673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C73F7-4F30-C64C-B170-ADC602166D40}"/>
                  </a:ext>
                </a:extLst>
              </p:cNvPr>
              <p:cNvSpPr txBox="1"/>
              <p:nvPr/>
            </p:nvSpPr>
            <p:spPr>
              <a:xfrm>
                <a:off x="2097714" y="3063509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0C73F7-4F30-C64C-B170-ADC602166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714" y="3063509"/>
                <a:ext cx="327013" cy="492443"/>
              </a:xfrm>
              <a:prstGeom prst="rect">
                <a:avLst/>
              </a:prstGeom>
              <a:blipFill>
                <a:blip r:embed="rId6"/>
                <a:stretch>
                  <a:fillRect l="-25926" r="-2592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1B61F86-A81D-E942-93A4-2AD9CA9DF190}"/>
              </a:ext>
            </a:extLst>
          </p:cNvPr>
          <p:cNvSpPr txBox="1"/>
          <p:nvPr/>
        </p:nvSpPr>
        <p:spPr>
          <a:xfrm>
            <a:off x="931333" y="89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08430C5-2171-4B40-87DD-254A4E81D39F}"/>
              </a:ext>
            </a:extLst>
          </p:cNvPr>
          <p:cNvGrpSpPr/>
          <p:nvPr/>
        </p:nvGrpSpPr>
        <p:grpSpPr>
          <a:xfrm>
            <a:off x="6011999" y="3239354"/>
            <a:ext cx="360000" cy="1936957"/>
            <a:chOff x="3679209" y="1538932"/>
            <a:chExt cx="360000" cy="193695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F597D5D-3AF9-8A48-910E-A67545508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209" y="1633333"/>
              <a:ext cx="0" cy="18381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49FA72-E1DE-4540-A48F-8DE6E521F288}"/>
                </a:ext>
              </a:extLst>
            </p:cNvPr>
            <p:cNvSpPr/>
            <p:nvPr/>
          </p:nvSpPr>
          <p:spPr>
            <a:xfrm>
              <a:off x="3679209" y="3115889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2C354F5-4201-FD4C-A352-C30BF821FF01}"/>
                </a:ext>
              </a:extLst>
            </p:cNvPr>
            <p:cNvSpPr/>
            <p:nvPr/>
          </p:nvSpPr>
          <p:spPr>
            <a:xfrm>
              <a:off x="3777106" y="15389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43C0994-74DB-E346-9308-113B4F045473}"/>
                </a:ext>
              </a:extLst>
            </p:cNvPr>
            <p:cNvSpPr/>
            <p:nvPr/>
          </p:nvSpPr>
          <p:spPr>
            <a:xfrm>
              <a:off x="3777106" y="235172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C76272-C97A-2343-97F7-9CE47AD4F565}"/>
                  </a:ext>
                </a:extLst>
              </p:cNvPr>
              <p:cNvSpPr txBox="1"/>
              <p:nvPr/>
            </p:nvSpPr>
            <p:spPr>
              <a:xfrm>
                <a:off x="8710604" y="4679468"/>
                <a:ext cx="313143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⊕(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C76272-C97A-2343-97F7-9CE47AD4F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604" y="4679468"/>
                <a:ext cx="3131435" cy="492443"/>
              </a:xfrm>
              <a:prstGeom prst="rect">
                <a:avLst/>
              </a:prstGeom>
              <a:blipFill>
                <a:blip r:embed="rId7"/>
                <a:stretch>
                  <a:fillRect l="-2429" r="-404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D65FB4-18DE-CD43-A532-C42BDC90D330}"/>
                  </a:ext>
                </a:extLst>
              </p:cNvPr>
              <p:cNvSpPr txBox="1"/>
              <p:nvPr/>
            </p:nvSpPr>
            <p:spPr>
              <a:xfrm>
                <a:off x="8822955" y="3004045"/>
                <a:ext cx="99046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2D65FB4-18DE-CD43-A532-C42BDC90D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955" y="3004045"/>
                <a:ext cx="990464" cy="492443"/>
              </a:xfrm>
              <a:prstGeom prst="rect">
                <a:avLst/>
              </a:prstGeom>
              <a:blipFill>
                <a:blip r:embed="rId8"/>
                <a:stretch>
                  <a:fillRect l="-3797" r="-7595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84FD0C5-CDC1-B040-8256-426489FC5DE9}"/>
              </a:ext>
            </a:extLst>
          </p:cNvPr>
          <p:cNvGrpSpPr/>
          <p:nvPr/>
        </p:nvGrpSpPr>
        <p:grpSpPr>
          <a:xfrm>
            <a:off x="8115358" y="1542353"/>
            <a:ext cx="360000" cy="1936957"/>
            <a:chOff x="3679209" y="1538932"/>
            <a:chExt cx="360000" cy="193695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D6E199A-45B2-D245-9DFF-72FDA2D2A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9209" y="1633333"/>
              <a:ext cx="0" cy="18381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7B35194-B3DA-0A49-B250-7C538C06A83D}"/>
                </a:ext>
              </a:extLst>
            </p:cNvPr>
            <p:cNvSpPr/>
            <p:nvPr/>
          </p:nvSpPr>
          <p:spPr>
            <a:xfrm>
              <a:off x="3679209" y="3115889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82D38D0-BFA1-D349-B67D-56CA9DFA1345}"/>
                </a:ext>
              </a:extLst>
            </p:cNvPr>
            <p:cNvSpPr/>
            <p:nvPr/>
          </p:nvSpPr>
          <p:spPr>
            <a:xfrm>
              <a:off x="3777106" y="1538932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487532-7159-7A4C-8406-70276FCEEE4B}"/>
                </a:ext>
              </a:extLst>
            </p:cNvPr>
            <p:cNvSpPr/>
            <p:nvPr/>
          </p:nvSpPr>
          <p:spPr>
            <a:xfrm>
              <a:off x="3777106" y="2351729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B48C52-F98F-B243-A024-B00A5CDA2090}"/>
              </a:ext>
            </a:extLst>
          </p:cNvPr>
          <p:cNvCxnSpPr>
            <a:cxnSpLocks/>
          </p:cNvCxnSpPr>
          <p:nvPr/>
        </p:nvCxnSpPr>
        <p:spPr>
          <a:xfrm flipH="1">
            <a:off x="7264377" y="3309730"/>
            <a:ext cx="254904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D0CF3E9-244C-EA4E-B4D9-BC03884DE687}"/>
                  </a:ext>
                </a:extLst>
              </p:cNvPr>
              <p:cNvSpPr txBox="1"/>
              <p:nvPr/>
            </p:nvSpPr>
            <p:spPr>
              <a:xfrm>
                <a:off x="9896441" y="3046576"/>
                <a:ext cx="327013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D0CF3E9-244C-EA4E-B4D9-BC03884DE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441" y="3046576"/>
                <a:ext cx="327013" cy="492443"/>
              </a:xfrm>
              <a:prstGeom prst="rect">
                <a:avLst/>
              </a:prstGeom>
              <a:blipFill>
                <a:blip r:embed="rId9"/>
                <a:stretch>
                  <a:fillRect l="-25926" r="-2592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68E3B72-08EF-EC4C-BCA7-C1149A04649A}"/>
                  </a:ext>
                </a:extLst>
              </p:cNvPr>
              <p:cNvSpPr txBox="1"/>
              <p:nvPr/>
            </p:nvSpPr>
            <p:spPr>
              <a:xfrm>
                <a:off x="10584088" y="1352022"/>
                <a:ext cx="329834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68E3B72-08EF-EC4C-BCA7-C1149A046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088" y="1352022"/>
                <a:ext cx="329834" cy="492443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6F32698-F0B6-EF48-AF39-5EDA805269E8}"/>
                  </a:ext>
                </a:extLst>
              </p:cNvPr>
              <p:cNvSpPr txBox="1"/>
              <p:nvPr/>
            </p:nvSpPr>
            <p:spPr>
              <a:xfrm>
                <a:off x="10584088" y="2166044"/>
                <a:ext cx="335605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6F32698-F0B6-EF48-AF39-5EDA80526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4088" y="2166044"/>
                <a:ext cx="335605" cy="492443"/>
              </a:xfrm>
              <a:prstGeom prst="rect">
                <a:avLst/>
              </a:prstGeom>
              <a:blipFill>
                <a:blip r:embed="rId3"/>
                <a:stretch>
                  <a:fillRect l="-21429" r="-2142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4FE6EDD-F225-FC42-B3CA-65ACA8C266E9}"/>
                  </a:ext>
                </a:extLst>
              </p:cNvPr>
              <p:cNvSpPr txBox="1"/>
              <p:nvPr/>
            </p:nvSpPr>
            <p:spPr>
              <a:xfrm>
                <a:off x="10581348" y="3859378"/>
                <a:ext cx="305148" cy="492443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4FE6EDD-F225-FC42-B3CA-65ACA8C26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348" y="3859378"/>
                <a:ext cx="305148" cy="492443"/>
              </a:xfrm>
              <a:prstGeom prst="rect">
                <a:avLst/>
              </a:prstGeom>
              <a:blipFill>
                <a:blip r:embed="rId4"/>
                <a:stretch>
                  <a:fillRect l="-12000" r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C0C3128-C1D9-B946-BE44-6B5610E37BB3}"/>
              </a:ext>
            </a:extLst>
          </p:cNvPr>
          <p:cNvCxnSpPr>
            <a:cxnSpLocks/>
          </p:cNvCxnSpPr>
          <p:nvPr/>
        </p:nvCxnSpPr>
        <p:spPr>
          <a:xfrm flipV="1">
            <a:off x="7907866" y="3530989"/>
            <a:ext cx="1926342" cy="2128389"/>
          </a:xfrm>
          <a:prstGeom prst="straightConnector1">
            <a:avLst/>
          </a:prstGeom>
          <a:ln w="254000">
            <a:solidFill>
              <a:srgbClr val="FF0000"/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BBEC9E2-6BDE-C240-8149-908CFA588BE1}"/>
              </a:ext>
            </a:extLst>
          </p:cNvPr>
          <p:cNvCxnSpPr>
            <a:cxnSpLocks/>
          </p:cNvCxnSpPr>
          <p:nvPr/>
        </p:nvCxnSpPr>
        <p:spPr>
          <a:xfrm flipH="1" flipV="1">
            <a:off x="10203170" y="3615416"/>
            <a:ext cx="1071391" cy="2462468"/>
          </a:xfrm>
          <a:prstGeom prst="straightConnector1">
            <a:avLst/>
          </a:prstGeom>
          <a:ln w="254000">
            <a:solidFill>
              <a:srgbClr val="FF0000"/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0C41E49-9D4B-8E4B-87CE-434BC526D283}"/>
              </a:ext>
            </a:extLst>
          </p:cNvPr>
          <p:cNvCxnSpPr>
            <a:cxnSpLocks/>
          </p:cNvCxnSpPr>
          <p:nvPr/>
        </p:nvCxnSpPr>
        <p:spPr>
          <a:xfrm>
            <a:off x="6853257" y="1699571"/>
            <a:ext cx="2898299" cy="1362684"/>
          </a:xfrm>
          <a:prstGeom prst="straightConnector1">
            <a:avLst/>
          </a:prstGeom>
          <a:ln w="254000">
            <a:solidFill>
              <a:srgbClr val="FF0000"/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4803F6-E66D-5F4B-AB82-A97BB4FE6810}"/>
              </a:ext>
            </a:extLst>
          </p:cNvPr>
          <p:cNvCxnSpPr>
            <a:cxnSpLocks/>
          </p:cNvCxnSpPr>
          <p:nvPr/>
        </p:nvCxnSpPr>
        <p:spPr>
          <a:xfrm flipH="1">
            <a:off x="10203170" y="687442"/>
            <a:ext cx="990487" cy="2307010"/>
          </a:xfrm>
          <a:prstGeom prst="straightConnector1">
            <a:avLst/>
          </a:prstGeom>
          <a:ln w="254000">
            <a:solidFill>
              <a:srgbClr val="FF0000"/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28C2E9-F854-DF4C-986D-9581C7F48250}"/>
              </a:ext>
            </a:extLst>
          </p:cNvPr>
          <p:cNvCxnSpPr>
            <a:cxnSpLocks/>
          </p:cNvCxnSpPr>
          <p:nvPr/>
        </p:nvCxnSpPr>
        <p:spPr>
          <a:xfrm flipH="1" flipV="1">
            <a:off x="10442267" y="3341798"/>
            <a:ext cx="2062823" cy="842863"/>
          </a:xfrm>
          <a:prstGeom prst="straightConnector1">
            <a:avLst/>
          </a:prstGeom>
          <a:ln w="254000">
            <a:solidFill>
              <a:srgbClr val="FF0000"/>
            </a:solidFill>
            <a:miter lim="800000"/>
            <a:headEnd type="none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35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8" grpId="0"/>
      <p:bldP spid="70" grpId="0"/>
      <p:bldP spid="70" grpId="1"/>
      <p:bldP spid="8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C7EE-2D03-4A46-AF13-049FE6915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An Assertion?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C85E-1CFC-1C4C-8E73-90CDF51F1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773487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  <a:t>assert0 q</a:t>
            </a:r>
            <a:endParaRPr lang="en-US" sz="3600" dirty="0">
              <a:solidFill>
                <a:srgbClr val="FF0000"/>
              </a:solidFill>
              <a:latin typeface="American Typewriter" panose="02090604020004020304" pitchFamily="18" charset="77"/>
              <a:ea typeface="Code2000" panose="02000600000000000000" pitchFamily="2" charset="-128"/>
              <a:cs typeface="Code2000" panose="020006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FFE81B-C198-6B4A-9AD8-90DB611E76EA}"/>
              </a:ext>
            </a:extLst>
          </p:cNvPr>
          <p:cNvSpPr/>
          <p:nvPr/>
        </p:nvSpPr>
        <p:spPr>
          <a:xfrm>
            <a:off x="4321101" y="2249487"/>
            <a:ext cx="3181577" cy="7109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3600" dirty="0">
                <a:solidFill>
                  <a:srgbClr val="FFC000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  <a:t>// fail if x &lt;&gt; 0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34B23A-A527-104A-ADED-723A59F1A679}"/>
              </a:ext>
            </a:extLst>
          </p:cNvPr>
          <p:cNvSpPr txBox="1">
            <a:spLocks/>
          </p:cNvSpPr>
          <p:nvPr/>
        </p:nvSpPr>
        <p:spPr>
          <a:xfrm>
            <a:off x="1293811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  <a:t>assert(x = 0)</a:t>
            </a:r>
            <a:endParaRPr lang="en-US" sz="3600" dirty="0">
              <a:solidFill>
                <a:srgbClr val="FF0000"/>
              </a:solidFill>
              <a:latin typeface="American Typewriter" panose="02090604020004020304" pitchFamily="18" charset="77"/>
              <a:ea typeface="Code2000" panose="02000600000000000000" pitchFamily="2" charset="-128"/>
              <a:cs typeface="Code2000" panose="020006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81917E-B600-7A48-AA05-9525DAF3E588}"/>
              </a:ext>
            </a:extLst>
          </p:cNvPr>
          <p:cNvSpPr/>
          <p:nvPr/>
        </p:nvSpPr>
        <p:spPr>
          <a:xfrm>
            <a:off x="4168701" y="3773487"/>
            <a:ext cx="6757876" cy="137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3600" dirty="0">
                <a:solidFill>
                  <a:srgbClr val="FF0000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  <a:t>// measure q and then fail if q </a:t>
            </a:r>
            <a:br>
              <a:rPr lang="en-US" sz="3600" dirty="0">
                <a:solidFill>
                  <a:srgbClr val="FF0000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</a:br>
            <a:r>
              <a:rPr lang="en-US" sz="3600" dirty="0">
                <a:solidFill>
                  <a:srgbClr val="FF0000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American Typewriter" panose="02090604020004020304" pitchFamily="18" charset="77"/>
                <a:ea typeface="Code2000" panose="02000600000000000000" pitchFamily="2" charset="-128"/>
                <a:cs typeface="Code2000" panose="02000600000000000000" pitchFamily="2" charset="-128"/>
              </a:rPr>
              <a:t>// wasn’t originally 0???</a:t>
            </a:r>
          </a:p>
        </p:txBody>
      </p:sp>
    </p:spTree>
    <p:extLst>
      <p:ext uri="{BB962C8B-B14F-4D97-AF65-F5344CB8AC3E}">
        <p14:creationId xmlns:p14="http://schemas.microsoft.com/office/powerpoint/2010/main" val="140543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18FC-D8FE-0145-9337-3386DD65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D79D-D8D9-7A47-AFC7-FE95FAF10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effectLst/>
              </a:rPr>
              <a:t>“It is the programmer’s responsibility to ensure that only correct assertions are made.” </a:t>
            </a:r>
          </a:p>
          <a:p>
            <a:pPr algn="r">
              <a:buFontTx/>
              <a:buChar char="-"/>
            </a:pPr>
            <a:r>
              <a:rPr lang="en-US" dirty="0">
                <a:effectLst/>
              </a:rPr>
              <a:t>Green </a:t>
            </a:r>
            <a:r>
              <a:rPr lang="en-US" i="1" dirty="0">
                <a:effectLst/>
              </a:rPr>
              <a:t>et al</a:t>
            </a:r>
            <a:r>
              <a:rPr lang="en-US" dirty="0">
                <a:effectLst/>
              </a:rPr>
              <a:t>. 2013 (</a:t>
            </a:r>
            <a:r>
              <a:rPr lang="en-US" dirty="0" err="1">
                <a:effectLst/>
              </a:rPr>
              <a:t>Quipper</a:t>
            </a:r>
            <a:r>
              <a:rPr lang="en-US" dirty="0">
                <a:effectLst/>
              </a:rPr>
              <a:t>) 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ffectLst/>
              </a:rPr>
              <a:t>“On actual hardware, where we are constrained by physics, we of course cannot perform such assertions without measurements… There the Assert and </a:t>
            </a:r>
            <a:r>
              <a:rPr lang="en-US" dirty="0" err="1">
                <a:effectLst/>
              </a:rPr>
              <a:t>AssertProb</a:t>
            </a:r>
            <a:r>
              <a:rPr lang="en-US" dirty="0">
                <a:effectLst/>
              </a:rPr>
              <a:t> functions simply return ().”</a:t>
            </a:r>
          </a:p>
          <a:p>
            <a:pPr algn="r">
              <a:buFontTx/>
              <a:buChar char="-"/>
            </a:pPr>
            <a:r>
              <a:rPr lang="en-US" dirty="0" err="1">
                <a:effectLst/>
              </a:rPr>
              <a:t>Svore</a:t>
            </a:r>
            <a:r>
              <a:rPr lang="en-US" dirty="0">
                <a:effectLst/>
              </a:rPr>
              <a:t> </a:t>
            </a:r>
            <a:r>
              <a:rPr lang="en-US" i="1" dirty="0">
                <a:effectLst/>
              </a:rPr>
              <a:t>et al</a:t>
            </a:r>
            <a:r>
              <a:rPr lang="en-US" dirty="0">
                <a:effectLst/>
              </a:rPr>
              <a:t>. 2018 (Q#)</a:t>
            </a:r>
          </a:p>
        </p:txBody>
      </p:sp>
    </p:spTree>
    <p:extLst>
      <p:ext uri="{BB962C8B-B14F-4D97-AF65-F5344CB8AC3E}">
        <p14:creationId xmlns:p14="http://schemas.microsoft.com/office/powerpoint/2010/main" val="307656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F8-0E19-CA49-B032-4320EE6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QWIRE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9E49C-6013-0540-83FE-362920854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functional quantum circuit language</a:t>
            </a:r>
          </a:p>
          <a:p>
            <a:r>
              <a:rPr lang="en-US" sz="3600" dirty="0"/>
              <a:t>Embedded in the Coq proof assistant</a:t>
            </a:r>
          </a:p>
          <a:p>
            <a:r>
              <a:rPr lang="en-US" sz="3600" dirty="0"/>
              <a:t>Equipped with a denotational semantics</a:t>
            </a:r>
          </a:p>
          <a:p>
            <a:r>
              <a:rPr lang="en-US" sz="3600" dirty="0"/>
              <a:t>Now with </a:t>
            </a:r>
            <a:r>
              <a:rPr lang="en-US" sz="3600" dirty="0" err="1"/>
              <a:t>ancillae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1819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F8-0E19-CA49-B032-4320EE6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Denotational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=</m:t>
                    </m:r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3600" b="0" dirty="0"/>
                  <a:t> 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𝑚𝑒𝑎𝑠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𝑑𝑖𝑠𝑐𝑎𝑟𝑑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600" b="0" dirty="0"/>
              </a:p>
              <a:p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73" t="-5714" b="-2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44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50F8-0E19-CA49-B032-4320EE6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trusting Denotational Semantics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2" y="1913467"/>
                <a:ext cx="9905999" cy="387773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𝑔𝑎𝑡𝑒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=</m:t>
                    </m:r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𝑚𝑒𝑎𝑠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=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begChr m:val="⟨"/>
                            <m:endChr m:val="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𝑑𝑖𝑠𝑐𝑎𝑟𝑑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6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𝑎𝑠𝑠𝑒𝑟</m:t>
                            </m:r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𝑡𝑟𝑢𝑠𝑡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3600" dirty="0"/>
              </a:p>
              <a:p>
                <a:endParaRPr lang="en-US" sz="3600" b="0" dirty="0"/>
              </a:p>
              <a:p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B9E49C-6013-0540-83FE-362920854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2" y="1913467"/>
                <a:ext cx="9905999" cy="3877734"/>
              </a:xfrm>
              <a:blipFill>
                <a:blip r:embed="rId3"/>
                <a:stretch>
                  <a:fillRect l="-3073" t="-5229" b="-38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8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{7D85C0BA-F9B6-F343-AEC3-29D4E77021D2}tf10001122</Template>
  <TotalTime>3833</TotalTime>
  <Words>611</Words>
  <Application>Microsoft Macintosh PowerPoint</Application>
  <PresentationFormat>Widescreen</PresentationFormat>
  <Paragraphs>176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Code2000</vt:lpstr>
      <vt:lpstr>American Typewriter</vt:lpstr>
      <vt:lpstr>Arial</vt:lpstr>
      <vt:lpstr>Calibri</vt:lpstr>
      <vt:lpstr>Cambria Math</vt:lpstr>
      <vt:lpstr>Courier New</vt:lpstr>
      <vt:lpstr>Georgia</vt:lpstr>
      <vt:lpstr>Trebuchet MS</vt:lpstr>
      <vt:lpstr>Circuit</vt:lpstr>
      <vt:lpstr>ReQWIRE:  Reasoning About Reversible Quantum Circuits</vt:lpstr>
      <vt:lpstr>Two Questions </vt:lpstr>
      <vt:lpstr>A reversible “AND”</vt:lpstr>
      <vt:lpstr>PowerPoint Presentation</vt:lpstr>
      <vt:lpstr>What’s In An Assertion?</vt:lpstr>
      <vt:lpstr>Trust me</vt:lpstr>
      <vt:lpstr>QWIRE</vt:lpstr>
      <vt:lpstr>Denotational Semantics</vt:lpstr>
      <vt:lpstr> A trusting Denotational Semantics</vt:lpstr>
      <vt:lpstr> Suspicious Denotational Semantics</vt:lpstr>
      <vt:lpstr>notionS of safety</vt:lpstr>
      <vt:lpstr>But wait</vt:lpstr>
      <vt:lpstr>Semantic Safety</vt:lpstr>
      <vt:lpstr>Trace-Preserving Safety</vt:lpstr>
      <vt:lpstr>Trace-Preserving Safety</vt:lpstr>
      <vt:lpstr>Sufficient Syntax</vt:lpstr>
      <vt:lpstr>Computing oracles</vt:lpstr>
      <vt:lpstr>Computing oracles</vt:lpstr>
      <vt:lpstr>Computing oracles</vt:lpstr>
      <vt:lpstr>Applications</vt:lpstr>
      <vt:lpstr>Applications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ReQWIRE:  Reasoning About Reversible Quantum Circuits</dc:title>
  <dc:creator>rxtreme@gmail.com</dc:creator>
  <cp:lastModifiedBy>rxtreme@gmail.com</cp:lastModifiedBy>
  <cp:revision>40</cp:revision>
  <dcterms:created xsi:type="dcterms:W3CDTF">2018-06-05T02:04:17Z</dcterms:created>
  <dcterms:modified xsi:type="dcterms:W3CDTF">2018-06-07T17:57:50Z</dcterms:modified>
</cp:coreProperties>
</file>